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heme/themeOverride4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99" r:id="rId2"/>
    <p:sldId id="302" r:id="rId3"/>
    <p:sldId id="303" r:id="rId4"/>
    <p:sldId id="296" r:id="rId5"/>
    <p:sldId id="308" r:id="rId6"/>
    <p:sldId id="294" r:id="rId7"/>
    <p:sldId id="309" r:id="rId8"/>
    <p:sldId id="311" r:id="rId9"/>
    <p:sldId id="312" r:id="rId10"/>
    <p:sldId id="310" r:id="rId11"/>
    <p:sldId id="307" r:id="rId12"/>
  </p:sldIdLst>
  <p:sldSz cx="9144000" cy="5141913"/>
  <p:notesSz cx="6858000" cy="9144000"/>
  <p:custDataLst>
    <p:tags r:id="rId1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61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5471"/>
    <a:srgbClr val="B61B22"/>
    <a:srgbClr val="7D8CAD"/>
    <a:srgbClr val="004060"/>
    <a:srgbClr val="002C42"/>
    <a:srgbClr val="008DD0"/>
    <a:srgbClr val="FFCC00"/>
    <a:srgbClr val="BB2B1D"/>
    <a:srgbClr val="9B2B0D"/>
    <a:srgbClr val="260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0488" autoAdjust="0"/>
  </p:normalViewPr>
  <p:slideViewPr>
    <p:cSldViewPr showGuides="1">
      <p:cViewPr varScale="1">
        <p:scale>
          <a:sx n="103" d="100"/>
          <a:sy n="103" d="100"/>
        </p:scale>
        <p:origin x="859" y="168"/>
      </p:cViewPr>
      <p:guideLst>
        <p:guide orient="horz" pos="76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BD4FD-BC9C-48BF-9E17-60D01FDBF681}" type="datetimeFigureOut">
              <a:rPr lang="zh-CN" altLang="en-US" smtClean="0"/>
              <a:t>2023/1/8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65B12-5FB6-4D5D-86AD-7033ECAE4E6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第一部分是词法</a:t>
            </a:r>
            <a:r>
              <a:rPr lang="en-US" altLang="zh-CN" dirty="0"/>
              <a:t>/</a:t>
            </a:r>
            <a:r>
              <a:rPr lang="zh-CN" altLang="en-US" dirty="0"/>
              <a:t>语法分析部分。我们在词法分析部分用到的工具是</a:t>
            </a:r>
            <a:r>
              <a:rPr lang="en-US" altLang="zh-CN" dirty="0" err="1"/>
              <a:t>win_flex</a:t>
            </a:r>
            <a:r>
              <a:rPr lang="zh-CN" altLang="en-US" dirty="0"/>
              <a:t>，运用该工具，可以用正则表达式定义</a:t>
            </a:r>
            <a:r>
              <a:rPr lang="en-US" altLang="zh-CN" dirty="0"/>
              <a:t>token</a:t>
            </a:r>
            <a:r>
              <a:rPr lang="zh-CN" altLang="en-US" dirty="0"/>
              <a:t>的格式，将匹配到的</a:t>
            </a:r>
            <a:r>
              <a:rPr lang="en-US" altLang="zh-CN" dirty="0"/>
              <a:t>token</a:t>
            </a:r>
            <a:r>
              <a:rPr lang="zh-CN" altLang="en-US" dirty="0"/>
              <a:t>返回给语法分析器使用。这个模块主要攻克的难点是</a:t>
            </a:r>
            <a:r>
              <a:rPr lang="en-US" altLang="zh-CN" dirty="0"/>
              <a:t>token</a:t>
            </a:r>
            <a:r>
              <a:rPr lang="zh-CN" altLang="en-US" dirty="0"/>
              <a:t>的分类与定义。在语法分析部分中用到的工具则是</a:t>
            </a:r>
            <a:r>
              <a:rPr lang="en-US" altLang="zh-CN" dirty="0" err="1"/>
              <a:t>win_bison</a:t>
            </a:r>
            <a:r>
              <a:rPr lang="zh-CN" altLang="en-US" dirty="0"/>
              <a:t>，该工具运用自底向上</a:t>
            </a:r>
            <a:r>
              <a:rPr lang="en-US" altLang="zh-CN" dirty="0"/>
              <a:t>(bottom-up)</a:t>
            </a:r>
            <a:r>
              <a:rPr lang="zh-CN" altLang="en-US" dirty="0"/>
              <a:t>的分析方法，即通过在分析栈中进行移进</a:t>
            </a:r>
            <a:r>
              <a:rPr lang="en-US" altLang="zh-CN" dirty="0"/>
              <a:t>-</a:t>
            </a:r>
            <a:r>
              <a:rPr lang="zh-CN" altLang="en-US" dirty="0"/>
              <a:t>归约动作的方式进行语法分析工作。在语法分析模块中主要攻克的难点则是解决移进</a:t>
            </a:r>
            <a:r>
              <a:rPr lang="en-US" altLang="zh-CN" dirty="0"/>
              <a:t>/</a:t>
            </a:r>
            <a:r>
              <a:rPr lang="zh-CN" altLang="en-US" dirty="0"/>
              <a:t>归约与归约</a:t>
            </a:r>
            <a:r>
              <a:rPr lang="en-US" altLang="zh-CN" dirty="0"/>
              <a:t>/</a:t>
            </a:r>
            <a:r>
              <a:rPr lang="zh-CN" altLang="en-US" dirty="0"/>
              <a:t>归约两大冲突。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函数按照语法树的节点类型划分，对每一个非终结符的每一个产生式都进行分别的分析和处理，例如</a:t>
            </a:r>
            <a:r>
              <a:rPr lang="en-US" altLang="zh-CN" dirty="0" err="1"/>
              <a:t>generate_include_expr</a:t>
            </a:r>
            <a:r>
              <a:rPr lang="en-US" altLang="zh-CN" dirty="0"/>
              <a:t>()</a:t>
            </a:r>
            <a:r>
              <a:rPr lang="zh-CN" altLang="en-US" dirty="0"/>
              <a:t>函数负责分析</a:t>
            </a:r>
            <a:r>
              <a:rPr lang="en-US" altLang="zh-CN" dirty="0" err="1"/>
              <a:t>c++</a:t>
            </a:r>
            <a:r>
              <a:rPr lang="zh-CN" altLang="en-US" dirty="0"/>
              <a:t>代码中的头文件包含部分。这些函数一共有</a:t>
            </a:r>
            <a:r>
              <a:rPr lang="en-US" altLang="zh-CN" dirty="0"/>
              <a:t>21</a:t>
            </a:r>
            <a:r>
              <a:rPr lang="zh-CN" altLang="en-US" dirty="0"/>
              <a:t>个，包含了大部分</a:t>
            </a:r>
            <a:r>
              <a:rPr lang="en-US" altLang="zh-CN" dirty="0" err="1"/>
              <a:t>c++</a:t>
            </a:r>
            <a:r>
              <a:rPr lang="zh-CN" altLang="en-US" dirty="0"/>
              <a:t>程序代码中的常见语句。</a:t>
            </a:r>
          </a:p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函数采用递归调用的方式遍历语法树，节省了代码量。每次函数接收两个参数：</a:t>
            </a:r>
            <a:r>
              <a:rPr lang="en-US" altLang="zh-CN" dirty="0" err="1"/>
              <a:t>tree_node</a:t>
            </a:r>
            <a:r>
              <a:rPr lang="zh-CN" altLang="en-US" dirty="0"/>
              <a:t>结点类型和</a:t>
            </a:r>
            <a:r>
              <a:rPr lang="en-US" altLang="zh-CN" dirty="0"/>
              <a:t>int</a:t>
            </a:r>
            <a:r>
              <a:rPr lang="zh-CN" altLang="en-US" dirty="0"/>
              <a:t>类型，分别表示将要分析的目标结点和代码块层级（用于实现</a:t>
            </a:r>
            <a:r>
              <a:rPr lang="en-US" altLang="zh-CN" dirty="0"/>
              <a:t>python</a:t>
            </a:r>
            <a:r>
              <a:rPr lang="zh-CN" altLang="en-US" dirty="0"/>
              <a:t>代码的缩进语法）。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函数按照语法树的节点类型划分，对每一个非终结符的每一个产生式都进行分别的分析和处理，例如</a:t>
            </a:r>
            <a:r>
              <a:rPr lang="en-US" altLang="zh-CN" dirty="0" err="1"/>
              <a:t>generate_include_expr</a:t>
            </a:r>
            <a:r>
              <a:rPr lang="en-US" altLang="zh-CN" dirty="0"/>
              <a:t>()</a:t>
            </a:r>
            <a:r>
              <a:rPr lang="zh-CN" altLang="en-US" dirty="0"/>
              <a:t>函数负责分析</a:t>
            </a:r>
            <a:r>
              <a:rPr lang="en-US" altLang="zh-CN" dirty="0" err="1"/>
              <a:t>c++</a:t>
            </a:r>
            <a:r>
              <a:rPr lang="zh-CN" altLang="en-US" dirty="0"/>
              <a:t>代码中的头文件包含部分。这些函数一共有</a:t>
            </a:r>
            <a:r>
              <a:rPr lang="en-US" altLang="zh-CN" dirty="0"/>
              <a:t>21</a:t>
            </a:r>
            <a:r>
              <a:rPr lang="zh-CN" altLang="en-US" dirty="0"/>
              <a:t>个，包含了大部分</a:t>
            </a:r>
            <a:r>
              <a:rPr lang="en-US" altLang="zh-CN" dirty="0" err="1"/>
              <a:t>c++</a:t>
            </a:r>
            <a:r>
              <a:rPr lang="zh-CN" altLang="en-US" dirty="0"/>
              <a:t>程序代码中的常见语句。</a:t>
            </a:r>
          </a:p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函数采用递归调用的方式遍历语法树，节省了代码量。每次函数接收两个参数：</a:t>
            </a:r>
            <a:r>
              <a:rPr lang="en-US" altLang="zh-CN" dirty="0" err="1"/>
              <a:t>tree_node</a:t>
            </a:r>
            <a:r>
              <a:rPr lang="zh-CN" altLang="en-US" dirty="0"/>
              <a:t>结点类型和</a:t>
            </a:r>
            <a:r>
              <a:rPr lang="en-US" altLang="zh-CN" dirty="0"/>
              <a:t>int</a:t>
            </a:r>
            <a:r>
              <a:rPr lang="zh-CN" altLang="en-US" dirty="0"/>
              <a:t>类型，分别表示将要分析的目标结点和代码块层级（用于实现</a:t>
            </a:r>
            <a:r>
              <a:rPr lang="en-US" altLang="zh-CN" dirty="0"/>
              <a:t>python</a:t>
            </a:r>
            <a:r>
              <a:rPr lang="zh-CN" altLang="en-US" dirty="0"/>
              <a:t>代码的缩进语法）。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333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函数按照语法树的节点类型划分，对每一个非终结符的每一个产生式都进行分别的分析和处理，例如</a:t>
            </a:r>
            <a:r>
              <a:rPr lang="en-US" altLang="zh-CN" dirty="0" err="1"/>
              <a:t>generate_include_expr</a:t>
            </a:r>
            <a:r>
              <a:rPr lang="en-US" altLang="zh-CN" dirty="0"/>
              <a:t>()</a:t>
            </a:r>
            <a:r>
              <a:rPr lang="zh-CN" altLang="en-US" dirty="0"/>
              <a:t>函数负责分析</a:t>
            </a:r>
            <a:r>
              <a:rPr lang="en-US" altLang="zh-CN" dirty="0" err="1"/>
              <a:t>c++</a:t>
            </a:r>
            <a:r>
              <a:rPr lang="zh-CN" altLang="en-US" dirty="0"/>
              <a:t>代码中的头文件包含部分。这些函数一共有</a:t>
            </a:r>
            <a:r>
              <a:rPr lang="en-US" altLang="zh-CN" dirty="0"/>
              <a:t>21</a:t>
            </a:r>
            <a:r>
              <a:rPr lang="zh-CN" altLang="en-US" dirty="0"/>
              <a:t>个，包含了大部分</a:t>
            </a:r>
            <a:r>
              <a:rPr lang="en-US" altLang="zh-CN" dirty="0" err="1"/>
              <a:t>c++</a:t>
            </a:r>
            <a:r>
              <a:rPr lang="zh-CN" altLang="en-US" dirty="0"/>
              <a:t>程序代码中的常见语句。</a:t>
            </a:r>
          </a:p>
          <a:p>
            <a:r>
              <a:rPr lang="en-US" altLang="zh-CN" dirty="0" err="1"/>
              <a:t>generate_code</a:t>
            </a:r>
            <a:r>
              <a:rPr lang="en-US" altLang="zh-CN" dirty="0"/>
              <a:t>()</a:t>
            </a:r>
            <a:r>
              <a:rPr lang="zh-CN" altLang="en-US" dirty="0"/>
              <a:t>函数采用递归调用的方式遍历语法树，节省了代码量。每次函数接收两个参数：</a:t>
            </a:r>
            <a:r>
              <a:rPr lang="en-US" altLang="zh-CN" dirty="0" err="1"/>
              <a:t>tree_node</a:t>
            </a:r>
            <a:r>
              <a:rPr lang="zh-CN" altLang="en-US" dirty="0"/>
              <a:t>结点类型和</a:t>
            </a:r>
            <a:r>
              <a:rPr lang="en-US" altLang="zh-CN" dirty="0"/>
              <a:t>int</a:t>
            </a:r>
            <a:r>
              <a:rPr lang="zh-CN" altLang="en-US" dirty="0"/>
              <a:t>类型，分别表示将要分析的目标结点和代码块层级（用于实现</a:t>
            </a:r>
            <a:r>
              <a:rPr lang="en-US" altLang="zh-CN" dirty="0"/>
              <a:t>python</a:t>
            </a:r>
            <a:r>
              <a:rPr lang="zh-CN" altLang="en-US" dirty="0"/>
              <a:t>代码的缩进语法）。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65B12-5FB6-4D5D-86AD-7033ECAE4E6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28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0338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1368425"/>
            <a:ext cx="7886700" cy="326231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050"/>
            <a:ext cx="1971675" cy="43576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050"/>
            <a:ext cx="5762625" cy="43576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68425"/>
            <a:ext cx="7886700" cy="32623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836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8425"/>
            <a:ext cx="3867150" cy="32623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68425"/>
            <a:ext cx="3867150" cy="32623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273050"/>
            <a:ext cx="7886700" cy="9953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753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1878013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753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013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050"/>
            <a:ext cx="7886700" cy="9953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739775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7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739775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7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194692"/>
            <a:ext cx="549623" cy="551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4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9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A_Line 1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V="1">
            <a:off x="-84079" y="-453380"/>
            <a:ext cx="6826018" cy="6120679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3" name="PA_Line 16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3951365" y="-133932"/>
            <a:ext cx="3260888" cy="5722473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4" name="PA_Line 17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-913988" y="-28106"/>
            <a:ext cx="10263914" cy="4759302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5" name="PA_Line 18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V="1">
            <a:off x="5031158" y="-133932"/>
            <a:ext cx="1598454" cy="5945247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5" name="PA_椭圆 1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811056" y="1415711"/>
            <a:ext cx="74703" cy="74703"/>
          </a:xfrm>
          <a:prstGeom prst="ellipse">
            <a:avLst/>
          </a:prstGeom>
          <a:solidFill>
            <a:srgbClr val="002C42"/>
          </a:solidFill>
          <a:ln>
            <a:noFill/>
          </a:ln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7" name="PA_椭圆 1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873593" y="2272940"/>
            <a:ext cx="74703" cy="74703"/>
          </a:xfrm>
          <a:prstGeom prst="ellipse">
            <a:avLst/>
          </a:prstGeom>
          <a:solidFill>
            <a:srgbClr val="002C42"/>
          </a:solidFill>
          <a:ln>
            <a:noFill/>
          </a:ln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5" name="PA_椭圆 2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802668" y="3159943"/>
            <a:ext cx="74703" cy="74703"/>
          </a:xfrm>
          <a:prstGeom prst="ellipse">
            <a:avLst/>
          </a:prstGeom>
          <a:solidFill>
            <a:srgbClr val="002C42"/>
          </a:solidFill>
          <a:ln>
            <a:noFill/>
          </a:ln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8" name="任意多边形 67"/>
          <p:cNvSpPr/>
          <p:nvPr>
            <p:custDataLst>
              <p:tags r:id="rId9"/>
            </p:custDataLst>
          </p:nvPr>
        </p:nvSpPr>
        <p:spPr bwMode="auto">
          <a:xfrm rot="6621186">
            <a:off x="2817577" y="57940"/>
            <a:ext cx="3687745" cy="4454923"/>
          </a:xfrm>
          <a:custGeom>
            <a:avLst/>
            <a:gdLst>
              <a:gd name="connsiteX0" fmla="*/ 0 w 3687745"/>
              <a:gd name="connsiteY0" fmla="*/ 2831203 h 4454923"/>
              <a:gd name="connsiteX1" fmla="*/ 2038150 w 3687745"/>
              <a:gd name="connsiteY1" fmla="*/ 0 h 4454923"/>
              <a:gd name="connsiteX2" fmla="*/ 3687745 w 3687745"/>
              <a:gd name="connsiteY2" fmla="*/ 26418 h 4454923"/>
              <a:gd name="connsiteX3" fmla="*/ 3687745 w 3687745"/>
              <a:gd name="connsiteY3" fmla="*/ 4454923 h 445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7745" h="4454923">
                <a:moveTo>
                  <a:pt x="0" y="2831203"/>
                </a:moveTo>
                <a:lnTo>
                  <a:pt x="2038150" y="0"/>
                </a:lnTo>
                <a:lnTo>
                  <a:pt x="3687745" y="26418"/>
                </a:lnTo>
                <a:lnTo>
                  <a:pt x="3687745" y="4454923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784132" y="2188284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2">
                    <a:lumMod val="40000"/>
                    <a:lumOff val="60000"/>
                  </a:schemeClr>
                </a:solidFill>
                <a:latin typeface="Impact" panose="020B080603090205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简单编译器的实现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4358846" y="2925332"/>
            <a:ext cx="27818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89710" y="4591050"/>
            <a:ext cx="332041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45" dirty="0">
                <a:solidFill>
                  <a:srgbClr val="475471"/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组员：朴灿彬、岳坤、王展鹏   时间：</a:t>
            </a:r>
            <a:r>
              <a:rPr lang="en-US" altLang="zh-CN" sz="1045" dirty="0">
                <a:solidFill>
                  <a:srgbClr val="475471"/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2023.01.08</a:t>
            </a:r>
            <a:endParaRPr lang="zh-CN" altLang="en-US" sz="1045" dirty="0">
              <a:solidFill>
                <a:srgbClr val="475471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文本框 74"/>
          <p:cNvSpPr txBox="1"/>
          <p:nvPr/>
        </p:nvSpPr>
        <p:spPr>
          <a:xfrm>
            <a:off x="-142171" y="2993438"/>
            <a:ext cx="9144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0B0F0"/>
                </a:solidFill>
                <a:latin typeface="+mj-ea"/>
                <a:ea typeface="+mj-ea"/>
                <a:sym typeface="Century Gothic" panose="020B0502020202020204" pitchFamily="34" charset="0"/>
              </a:rPr>
              <a:t>C++</a:t>
            </a:r>
            <a:r>
              <a:rPr lang="zh-CN" altLang="en-US" sz="4000" dirty="0">
                <a:solidFill>
                  <a:srgbClr val="00B0F0"/>
                </a:solidFill>
                <a:latin typeface="+mj-ea"/>
                <a:ea typeface="+mj-ea"/>
                <a:sym typeface="Century Gothic" panose="020B0502020202020204" pitchFamily="34" charset="0"/>
              </a:rPr>
              <a:t>到</a:t>
            </a:r>
            <a:r>
              <a:rPr lang="en-US" altLang="zh-CN" sz="4000" dirty="0">
                <a:solidFill>
                  <a:srgbClr val="00B0F0"/>
                </a:solidFill>
                <a:latin typeface="+mj-ea"/>
                <a:ea typeface="+mj-ea"/>
                <a:sym typeface="Century Gothic" panose="020B0502020202020204" pitchFamily="34" charset="0"/>
              </a:rPr>
              <a:t>Python</a:t>
            </a:r>
            <a:endParaRPr lang="zh-CN" altLang="en-US" sz="4000" dirty="0">
              <a:solidFill>
                <a:srgbClr val="00B0F0"/>
              </a:solidFill>
              <a:latin typeface="+mj-ea"/>
              <a:ea typeface="+mj-ea"/>
              <a:sym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" presetClass="entr" presetSubtype="4" fill="hold" grpId="0" nodeType="after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30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31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3" presetID="2" presetClass="entr" presetSubtype="1" fill="hold" grpId="0" nodeType="after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8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48" presetID="2" presetClass="entr" presetSubtype="12" fill="hold" grpId="0" nodeType="afterEffect" p14:presetBounceEnd="2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6000">
                                          <p:cBhvr additive="base">
                                            <p:cTn id="5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6000">
                                          <p:cBhvr additive="base">
                                            <p:cTn id="5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5" grpId="0" animBg="1"/>
          <p:bldP spid="35" grpId="0" animBg="1"/>
          <p:bldP spid="37" grpId="0" animBg="1"/>
          <p:bldP spid="65" grpId="0" animBg="1"/>
          <p:bldP spid="68" grpId="0" animBg="1"/>
          <p:bldP spid="73" grpId="0"/>
          <p:bldP spid="76" grpId="0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8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48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5" grpId="0" animBg="1"/>
          <p:bldP spid="35" grpId="0" animBg="1"/>
          <p:bldP spid="37" grpId="0" animBg="1"/>
          <p:bldP spid="65" grpId="0" animBg="1"/>
          <p:bldP spid="68" grpId="0" animBg="1"/>
          <p:bldP spid="73" grpId="0"/>
          <p:bldP spid="76" grpId="0"/>
          <p:bldP spid="14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编译器展示">
            <a:hlinkClick r:id="" action="ppaction://media"/>
            <a:extLst>
              <a:ext uri="{FF2B5EF4-FFF2-40B4-BE49-F238E27FC236}">
                <a16:creationId xmlns:a16="http://schemas.microsoft.com/office/drawing/2014/main" id="{2D80CBCD-BC17-CC1E-6CBB-C8251DA9D2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0"/>
            <a:ext cx="9140825" cy="5141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A_Line 1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V="1">
            <a:off x="-84079" y="-453380"/>
            <a:ext cx="6826018" cy="6120679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3" name="PA_Line 16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3951365" y="-133932"/>
            <a:ext cx="3260888" cy="5722473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4" name="PA_Line 17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-913988" y="-28106"/>
            <a:ext cx="10263914" cy="4759302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5" name="PA_Line 18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V="1">
            <a:off x="5031158" y="-133932"/>
            <a:ext cx="1598454" cy="5945247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5" name="PA_椭圆 1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741606" y="1275082"/>
            <a:ext cx="74703" cy="74703"/>
          </a:xfrm>
          <a:prstGeom prst="ellipse">
            <a:avLst/>
          </a:prstGeom>
          <a:solidFill>
            <a:srgbClr val="002C42"/>
          </a:solidFill>
          <a:ln>
            <a:noFill/>
          </a:ln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8" name="任意多边形 67"/>
          <p:cNvSpPr/>
          <p:nvPr>
            <p:custDataLst>
              <p:tags r:id="rId7"/>
            </p:custDataLst>
          </p:nvPr>
        </p:nvSpPr>
        <p:spPr bwMode="auto">
          <a:xfrm rot="6621186">
            <a:off x="2817577" y="57940"/>
            <a:ext cx="3687745" cy="4454923"/>
          </a:xfrm>
          <a:custGeom>
            <a:avLst/>
            <a:gdLst>
              <a:gd name="connsiteX0" fmla="*/ 0 w 3687745"/>
              <a:gd name="connsiteY0" fmla="*/ 2831203 h 4454923"/>
              <a:gd name="connsiteX1" fmla="*/ 2038150 w 3687745"/>
              <a:gd name="connsiteY1" fmla="*/ 0 h 4454923"/>
              <a:gd name="connsiteX2" fmla="*/ 3687745 w 3687745"/>
              <a:gd name="connsiteY2" fmla="*/ 26418 h 4454923"/>
              <a:gd name="connsiteX3" fmla="*/ 3687745 w 3687745"/>
              <a:gd name="connsiteY3" fmla="*/ 4454923 h 445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87745" h="4454923">
                <a:moveTo>
                  <a:pt x="0" y="2831203"/>
                </a:moveTo>
                <a:lnTo>
                  <a:pt x="2038150" y="0"/>
                </a:lnTo>
                <a:lnTo>
                  <a:pt x="3687745" y="26418"/>
                </a:lnTo>
                <a:lnTo>
                  <a:pt x="3687745" y="4454923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69417" y="2426940"/>
            <a:ext cx="3599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bg1"/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THANKS</a:t>
            </a:r>
            <a:endParaRPr lang="zh-CN" altLang="en-US" sz="5400" dirty="0">
              <a:solidFill>
                <a:schemeClr val="bg1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4" fill="hold" grpId="0" nodeType="after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24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25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5" grpId="0" animBg="1"/>
          <p:bldP spid="35" grpId="0" animBg="1"/>
          <p:bldP spid="68" grpId="0" animBg="1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5" grpId="0" animBg="1"/>
          <p:bldP spid="35" grpId="0" animBg="1"/>
          <p:bldP spid="68" grpId="0" animBg="1"/>
          <p:bldP spid="1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"/>
          <p:cNvSpPr>
            <a:spLocks noChangeArrowheads="1"/>
          </p:cNvSpPr>
          <p:nvPr/>
        </p:nvSpPr>
        <p:spPr bwMode="auto">
          <a:xfrm>
            <a:off x="1632034" y="937166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2" name="椭圆 1"/>
          <p:cNvSpPr>
            <a:spLocks noChangeArrowheads="1"/>
          </p:cNvSpPr>
          <p:nvPr/>
        </p:nvSpPr>
        <p:spPr bwMode="auto">
          <a:xfrm>
            <a:off x="1609766" y="2013044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6" name="椭圆 1"/>
          <p:cNvSpPr>
            <a:spLocks noChangeArrowheads="1"/>
          </p:cNvSpPr>
          <p:nvPr/>
        </p:nvSpPr>
        <p:spPr bwMode="auto">
          <a:xfrm>
            <a:off x="1641034" y="3074136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9" name="TextBox 32"/>
          <p:cNvSpPr txBox="1">
            <a:spLocks noChangeArrowheads="1"/>
          </p:cNvSpPr>
          <p:nvPr/>
        </p:nvSpPr>
        <p:spPr bwMode="auto">
          <a:xfrm>
            <a:off x="1641035" y="97874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01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3" name="TextBox 32"/>
          <p:cNvSpPr txBox="1">
            <a:spLocks noChangeArrowheads="1"/>
          </p:cNvSpPr>
          <p:nvPr/>
        </p:nvSpPr>
        <p:spPr bwMode="auto">
          <a:xfrm>
            <a:off x="1618767" y="2054618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02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7" name="TextBox 32"/>
          <p:cNvSpPr txBox="1">
            <a:spLocks noChangeArrowheads="1"/>
          </p:cNvSpPr>
          <p:nvPr/>
        </p:nvSpPr>
        <p:spPr bwMode="auto">
          <a:xfrm>
            <a:off x="1650035" y="311571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03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0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2606934" y="1"/>
            <a:ext cx="5702850" cy="5113569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6024835" y="-133931"/>
            <a:ext cx="2990230" cy="5247500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2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159482" y="-28106"/>
            <a:ext cx="7956295" cy="3689276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3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7293542" y="-133931"/>
            <a:ext cx="1409539" cy="5242603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6" name="PA_任意多边形 5"/>
          <p:cNvSpPr/>
          <p:nvPr>
            <p:custDataLst>
              <p:tags r:id="rId5"/>
            </p:custDataLst>
          </p:nvPr>
        </p:nvSpPr>
        <p:spPr bwMode="auto">
          <a:xfrm>
            <a:off x="6187879" y="-28106"/>
            <a:ext cx="2956121" cy="4961274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010610" y="1981954"/>
            <a:ext cx="1310659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25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目录</a:t>
            </a:r>
            <a:endParaRPr lang="en-US" altLang="zh-CN" sz="4025" b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  <a:p>
            <a:pPr algn="ctr"/>
            <a:r>
              <a:rPr lang="en-US" altLang="zh-CN" sz="149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  <a:endParaRPr lang="zh-CN" altLang="en-US" sz="1490" b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1" name="TextBox 76"/>
          <p:cNvSpPr txBox="1"/>
          <p:nvPr/>
        </p:nvSpPr>
        <p:spPr>
          <a:xfrm>
            <a:off x="2294329" y="922379"/>
            <a:ext cx="3025225" cy="41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85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词法</a:t>
            </a:r>
            <a:r>
              <a:rPr lang="en-US" altLang="zh-CN" sz="2085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/</a:t>
            </a:r>
            <a:r>
              <a:rPr lang="zh-CN" altLang="en-US" sz="2085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语法分析部分</a:t>
            </a:r>
          </a:p>
        </p:txBody>
      </p:sp>
      <p:sp>
        <p:nvSpPr>
          <p:cNvPr id="25" name="TextBox 76"/>
          <p:cNvSpPr txBox="1"/>
          <p:nvPr/>
        </p:nvSpPr>
        <p:spPr>
          <a:xfrm>
            <a:off x="2272061" y="1998258"/>
            <a:ext cx="2709719" cy="413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85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语义处理和代码生成</a:t>
            </a:r>
          </a:p>
        </p:txBody>
      </p:sp>
      <p:sp>
        <p:nvSpPr>
          <p:cNvPr id="29" name="TextBox 76"/>
          <p:cNvSpPr txBox="1"/>
          <p:nvPr/>
        </p:nvSpPr>
        <p:spPr>
          <a:xfrm>
            <a:off x="2333227" y="3074136"/>
            <a:ext cx="2925743" cy="413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85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实现功能和效果展示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" presetClass="entr" presetSubtype="3" fill="hold" grpId="0" nodeType="afterEffect" p14:presetBounceEnd="4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1000">
                                          <p:cBhvr additive="base">
                                            <p:cTn id="20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1000">
                                          <p:cBhvr additive="base">
                                            <p:cTn id="21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29" presetID="18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8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8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9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56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900" decel="100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900" decel="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22" grpId="0" animBg="1"/>
          <p:bldP spid="26" grpId="0" animBg="1"/>
          <p:bldP spid="19" grpId="0"/>
          <p:bldP spid="23" grpId="0"/>
          <p:bldP spid="27" grpId="0"/>
          <p:bldP spid="30" grpId="0" animBg="1"/>
          <p:bldP spid="31" grpId="0" animBg="1"/>
          <p:bldP spid="32" grpId="0" animBg="1"/>
          <p:bldP spid="33" grpId="0" animBg="1"/>
          <p:bldP spid="36" grpId="0" animBg="1"/>
          <p:bldP spid="17" grpId="0"/>
          <p:bldP spid="21" grpId="0"/>
          <p:bldP spid="25" grpId="0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29" presetID="18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8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8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9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56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900" decel="100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900" decel="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22" grpId="0" animBg="1"/>
          <p:bldP spid="26" grpId="0" animBg="1"/>
          <p:bldP spid="19" grpId="0"/>
          <p:bldP spid="23" grpId="0"/>
          <p:bldP spid="27" grpId="0"/>
          <p:bldP spid="30" grpId="0" animBg="1"/>
          <p:bldP spid="31" grpId="0" animBg="1"/>
          <p:bldP spid="32" grpId="0" animBg="1"/>
          <p:bldP spid="33" grpId="0" animBg="1"/>
          <p:bldP spid="36" grpId="0" animBg="1"/>
          <p:bldP spid="17" grpId="0"/>
          <p:bldP spid="21" grpId="0"/>
          <p:bldP spid="25" grpId="0"/>
          <p:bldP spid="29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 16"/>
          <p:cNvSpPr>
            <a:spLocks noChangeShapeType="1"/>
          </p:cNvSpPr>
          <p:nvPr/>
        </p:nvSpPr>
        <p:spPr bwMode="auto">
          <a:xfrm flipH="1">
            <a:off x="2156311" y="-133931"/>
            <a:ext cx="3035835" cy="5247500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 flipH="1" flipV="1">
            <a:off x="799495" y="-1"/>
            <a:ext cx="4653718" cy="5136222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-972616" y="1839214"/>
            <a:ext cx="10232410" cy="2745281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Freeform 5"/>
          <p:cNvSpPr/>
          <p:nvPr/>
        </p:nvSpPr>
        <p:spPr bwMode="auto">
          <a:xfrm rot="16200000" flipV="1">
            <a:off x="1271875" y="-660314"/>
            <a:ext cx="4132444" cy="5453074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2094574" y="1101093"/>
            <a:ext cx="2930610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0" b="1" i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PART ONE</a:t>
            </a:r>
            <a:endParaRPr lang="zh-CN" altLang="en-US" sz="4470" b="1" i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8" name="TextBox 76"/>
          <p:cNvSpPr txBox="1"/>
          <p:nvPr/>
        </p:nvSpPr>
        <p:spPr>
          <a:xfrm>
            <a:off x="4572000" y="2785728"/>
            <a:ext cx="429643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1.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词法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/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语法分析部分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43808" y="1275606"/>
            <a:ext cx="5544616" cy="1450218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" name="等腰三角形 5"/>
          <p:cNvSpPr/>
          <p:nvPr/>
        </p:nvSpPr>
        <p:spPr>
          <a:xfrm rot="5400000">
            <a:off x="1104784" y="1070415"/>
            <a:ext cx="1450218" cy="1860602"/>
          </a:xfrm>
          <a:custGeom>
            <a:avLst/>
            <a:gdLst/>
            <a:ahLst/>
            <a:cxnLst/>
            <a:rect l="l" t="t" r="r" b="b"/>
            <a:pathLst>
              <a:path w="1450218" h="1860602">
                <a:moveTo>
                  <a:pt x="0" y="1860602"/>
                </a:moveTo>
                <a:lnTo>
                  <a:pt x="0" y="132410"/>
                </a:lnTo>
                <a:lnTo>
                  <a:pt x="582757" y="132410"/>
                </a:lnTo>
                <a:lnTo>
                  <a:pt x="725109" y="0"/>
                </a:lnTo>
                <a:lnTo>
                  <a:pt x="867461" y="132410"/>
                </a:lnTo>
                <a:lnTo>
                  <a:pt x="1450218" y="132410"/>
                </a:lnTo>
                <a:lnTo>
                  <a:pt x="1450218" y="1860602"/>
                </a:lnTo>
                <a:close/>
              </a:path>
            </a:pathLst>
          </a:custGeom>
          <a:solidFill>
            <a:srgbClr val="4754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5" name="TextBox 29"/>
          <p:cNvSpPr txBox="1"/>
          <p:nvPr/>
        </p:nvSpPr>
        <p:spPr>
          <a:xfrm>
            <a:off x="1115948" y="1602757"/>
            <a:ext cx="1301697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/>
            <a:r>
              <a:rPr lang="zh-CN" altLang="en-US" sz="2400" b="1" spc="300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词法</a:t>
            </a:r>
          </a:p>
          <a:p>
            <a:pPr algn="ctr"/>
            <a:r>
              <a:rPr lang="zh-CN" altLang="en-US" sz="2400" b="1" spc="300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分析</a:t>
            </a:r>
          </a:p>
        </p:txBody>
      </p:sp>
      <p:sp>
        <p:nvSpPr>
          <p:cNvPr id="6" name="矩形 5"/>
          <p:cNvSpPr/>
          <p:nvPr/>
        </p:nvSpPr>
        <p:spPr>
          <a:xfrm>
            <a:off x="899795" y="3049905"/>
            <a:ext cx="5544820" cy="178054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7" name="等腰三角形 30"/>
          <p:cNvSpPr/>
          <p:nvPr/>
        </p:nvSpPr>
        <p:spPr>
          <a:xfrm rot="16200000" flipH="1">
            <a:off x="6571615" y="3006090"/>
            <a:ext cx="1773555" cy="1860550"/>
          </a:xfrm>
          <a:custGeom>
            <a:avLst/>
            <a:gdLst/>
            <a:ahLst/>
            <a:cxnLst/>
            <a:rect l="l" t="t" r="r" b="b"/>
            <a:pathLst>
              <a:path w="1450218" h="1860602">
                <a:moveTo>
                  <a:pt x="0" y="132410"/>
                </a:moveTo>
                <a:lnTo>
                  <a:pt x="0" y="1860602"/>
                </a:lnTo>
                <a:lnTo>
                  <a:pt x="1450218" y="1860602"/>
                </a:lnTo>
                <a:lnTo>
                  <a:pt x="1450218" y="132410"/>
                </a:lnTo>
                <a:lnTo>
                  <a:pt x="867461" y="132410"/>
                </a:lnTo>
                <a:lnTo>
                  <a:pt x="725109" y="0"/>
                </a:lnTo>
                <a:lnTo>
                  <a:pt x="582757" y="132410"/>
                </a:lnTo>
                <a:close/>
              </a:path>
            </a:pathLst>
          </a:custGeom>
          <a:solidFill>
            <a:srgbClr val="4754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3205720" y="386393"/>
            <a:ext cx="273304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词法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/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语法分析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059961" y="1284792"/>
            <a:ext cx="4572000" cy="147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所用工具：</a:t>
            </a:r>
            <a:r>
              <a:rPr lang="en-US" altLang="zh-CN" dirty="0"/>
              <a:t>win_flex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原理：用正则表达式定义</a:t>
            </a:r>
            <a:r>
              <a:rPr lang="en-US" altLang="zh-CN" dirty="0"/>
              <a:t>token</a:t>
            </a:r>
            <a:r>
              <a:rPr lang="zh-CN" altLang="en-US" dirty="0"/>
              <a:t>格式，将</a:t>
            </a:r>
            <a:r>
              <a:rPr lang="en-US" altLang="zh-CN" dirty="0"/>
              <a:t>	 </a:t>
            </a:r>
            <a:r>
              <a:rPr lang="zh-CN" altLang="en-US" dirty="0"/>
              <a:t>所匹配</a:t>
            </a:r>
            <a:r>
              <a:rPr lang="en-US" altLang="zh-CN" dirty="0"/>
              <a:t>token</a:t>
            </a:r>
            <a:r>
              <a:rPr lang="zh-CN" altLang="en-US" dirty="0">
                <a:sym typeface="+mn-ea"/>
              </a:rPr>
              <a:t>返回给语法分析器使</a:t>
            </a:r>
            <a:r>
              <a:rPr lang="en-US" altLang="zh-CN" dirty="0">
                <a:sym typeface="+mn-ea"/>
              </a:rPr>
              <a:t>	 </a:t>
            </a:r>
            <a:r>
              <a:rPr lang="zh-CN" altLang="en-US" dirty="0">
                <a:sym typeface="+mn-ea"/>
              </a:rPr>
              <a:t>用。</a:t>
            </a:r>
            <a:endParaRPr lang="zh-CN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难点：</a:t>
            </a:r>
            <a:r>
              <a:rPr lang="en-US" altLang="zh-CN" dirty="0"/>
              <a:t>token</a:t>
            </a:r>
            <a:r>
              <a:rPr lang="zh-CN" altLang="en-US" dirty="0"/>
              <a:t>的分类以及定义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59632" y="3075117"/>
            <a:ext cx="4572000" cy="175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所用工具：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win_bison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原理：运用自底向上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(Bottom-up)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分析方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 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法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——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分析栈中进行移进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-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归约动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 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难点：解决移进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归约与归约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归约两大冲</a:t>
            </a:r>
            <a:r>
              <a:rPr lang="en-US" altLang="zh-CN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 </a:t>
            </a:r>
            <a:r>
              <a:rPr lang="zh-CN" altLang="en-US" sz="1800" dirty="0">
                <a:solidFill>
                  <a:srgbClr val="323232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突</a:t>
            </a:r>
          </a:p>
        </p:txBody>
      </p:sp>
      <p:sp>
        <p:nvSpPr>
          <p:cNvPr id="4" name="TextBox 29"/>
          <p:cNvSpPr txBox="1"/>
          <p:nvPr/>
        </p:nvSpPr>
        <p:spPr>
          <a:xfrm>
            <a:off x="6876668" y="3582687"/>
            <a:ext cx="1301697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/>
            <a:r>
              <a:rPr lang="zh-CN" altLang="en-US" sz="2400" b="1" spc="300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语法</a:t>
            </a:r>
          </a:p>
          <a:p>
            <a:pPr algn="ctr"/>
            <a:r>
              <a:rPr lang="zh-CN" altLang="en-US" sz="2400" b="1" spc="300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分析</a:t>
            </a:r>
          </a:p>
        </p:txBody>
      </p:sp>
      <p:sp>
        <p:nvSpPr>
          <p:cNvPr id="8" name="椭圆 1">
            <a:extLst>
              <a:ext uri="{FF2B5EF4-FFF2-40B4-BE49-F238E27FC236}">
                <a16:creationId xmlns:a16="http://schemas.microsoft.com/office/drawing/2014/main" id="{78895BAC-0197-3CF4-C418-3BDA1BB85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713" y="377567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9" name="TextBox 32">
            <a:extLst>
              <a:ext uri="{FF2B5EF4-FFF2-40B4-BE49-F238E27FC236}">
                <a16:creationId xmlns:a16="http://schemas.microsoft.com/office/drawing/2014/main" id="{B5577F5F-1003-8B7C-8047-8820A0F6F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714" y="41914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01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/>
      <p:bldP spid="6" grpId="0" bldLvl="0" animBg="1"/>
      <p:bldP spid="7" grpId="0" bldLvl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 16"/>
          <p:cNvSpPr>
            <a:spLocks noChangeShapeType="1"/>
          </p:cNvSpPr>
          <p:nvPr/>
        </p:nvSpPr>
        <p:spPr bwMode="auto">
          <a:xfrm flipH="1">
            <a:off x="2156311" y="-133931"/>
            <a:ext cx="3035835" cy="5247500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 flipH="1" flipV="1">
            <a:off x="799495" y="-1"/>
            <a:ext cx="4653718" cy="5136222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-619850" y="1863923"/>
            <a:ext cx="10232410" cy="2745281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Freeform 5"/>
          <p:cNvSpPr/>
          <p:nvPr/>
        </p:nvSpPr>
        <p:spPr bwMode="auto">
          <a:xfrm rot="16200000" flipV="1">
            <a:off x="1271875" y="-660314"/>
            <a:ext cx="4132444" cy="5453074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2109001" y="1101093"/>
            <a:ext cx="2901756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0" b="1" i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PART TWO</a:t>
            </a:r>
            <a:endParaRPr lang="zh-CN" altLang="en-US" sz="4470" b="1" i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8" name="TextBox 76"/>
          <p:cNvSpPr txBox="1"/>
          <p:nvPr/>
        </p:nvSpPr>
        <p:spPr>
          <a:xfrm>
            <a:off x="4386777" y="2786980"/>
            <a:ext cx="4656475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2. 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语义处理和代码生成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箭头: 右 52">
            <a:extLst>
              <a:ext uri="{FF2B5EF4-FFF2-40B4-BE49-F238E27FC236}">
                <a16:creationId xmlns:a16="http://schemas.microsoft.com/office/drawing/2014/main" id="{E9143E9C-8B0B-AAEF-847B-C564A7A1FCCE}"/>
              </a:ext>
            </a:extLst>
          </p:cNvPr>
          <p:cNvSpPr/>
          <p:nvPr/>
        </p:nvSpPr>
        <p:spPr>
          <a:xfrm>
            <a:off x="1393539" y="2194256"/>
            <a:ext cx="6315874" cy="160675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3051984" y="1885974"/>
            <a:ext cx="764390" cy="7772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" name="同心圆 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2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24" name="Freeform 50"/>
          <p:cNvSpPr>
            <a:spLocks noEditPoints="1"/>
          </p:cNvSpPr>
          <p:nvPr/>
        </p:nvSpPr>
        <p:spPr bwMode="auto">
          <a:xfrm>
            <a:off x="912249" y="2890623"/>
            <a:ext cx="261823" cy="329775"/>
          </a:xfrm>
          <a:custGeom>
            <a:avLst/>
            <a:gdLst/>
            <a:ahLst/>
            <a:cxnLst>
              <a:cxn ang="0">
                <a:pos x="187" y="135"/>
              </a:cxn>
              <a:cxn ang="0">
                <a:pos x="44" y="135"/>
              </a:cxn>
              <a:cxn ang="0">
                <a:pos x="44" y="156"/>
              </a:cxn>
              <a:cxn ang="0">
                <a:pos x="187" y="156"/>
              </a:cxn>
              <a:cxn ang="0">
                <a:pos x="187" y="135"/>
              </a:cxn>
              <a:cxn ang="0">
                <a:pos x="187" y="95"/>
              </a:cxn>
              <a:cxn ang="0">
                <a:pos x="44" y="95"/>
              </a:cxn>
              <a:cxn ang="0">
                <a:pos x="44" y="115"/>
              </a:cxn>
              <a:cxn ang="0">
                <a:pos x="187" y="115"/>
              </a:cxn>
              <a:cxn ang="0">
                <a:pos x="187" y="95"/>
              </a:cxn>
              <a:cxn ang="0">
                <a:pos x="187" y="54"/>
              </a:cxn>
              <a:cxn ang="0">
                <a:pos x="44" y="54"/>
              </a:cxn>
              <a:cxn ang="0">
                <a:pos x="44" y="75"/>
              </a:cxn>
              <a:cxn ang="0">
                <a:pos x="187" y="75"/>
              </a:cxn>
              <a:cxn ang="0">
                <a:pos x="187" y="54"/>
              </a:cxn>
              <a:cxn ang="0">
                <a:pos x="44" y="196"/>
              </a:cxn>
              <a:cxn ang="0">
                <a:pos x="116" y="196"/>
              </a:cxn>
              <a:cxn ang="0">
                <a:pos x="116" y="176"/>
              </a:cxn>
              <a:cxn ang="0">
                <a:pos x="44" y="176"/>
              </a:cxn>
              <a:cxn ang="0">
                <a:pos x="44" y="196"/>
              </a:cxn>
              <a:cxn ang="0">
                <a:pos x="233" y="29"/>
              </a:cxn>
              <a:cxn ang="0">
                <a:pos x="233" y="0"/>
              </a:cxn>
              <a:cxn ang="0">
                <a:pos x="0" y="0"/>
              </a:cxn>
              <a:cxn ang="0">
                <a:pos x="0" y="301"/>
              </a:cxn>
              <a:cxn ang="0">
                <a:pos x="29" y="301"/>
              </a:cxn>
              <a:cxn ang="0">
                <a:pos x="29" y="330"/>
              </a:cxn>
              <a:cxn ang="0">
                <a:pos x="262" y="330"/>
              </a:cxn>
              <a:cxn ang="0">
                <a:pos x="262" y="29"/>
              </a:cxn>
              <a:cxn ang="0">
                <a:pos x="233" y="29"/>
              </a:cxn>
              <a:cxn ang="0">
                <a:pos x="15" y="286"/>
              </a:cxn>
              <a:cxn ang="0">
                <a:pos x="15" y="16"/>
              </a:cxn>
              <a:cxn ang="0">
                <a:pos x="216" y="16"/>
              </a:cxn>
              <a:cxn ang="0">
                <a:pos x="216" y="216"/>
              </a:cxn>
              <a:cxn ang="0">
                <a:pos x="148" y="216"/>
              </a:cxn>
              <a:cxn ang="0">
                <a:pos x="148" y="286"/>
              </a:cxn>
              <a:cxn ang="0">
                <a:pos x="15" y="286"/>
              </a:cxn>
              <a:cxn ang="0">
                <a:pos x="245" y="315"/>
              </a:cxn>
              <a:cxn ang="0">
                <a:pos x="44" y="315"/>
              </a:cxn>
              <a:cxn ang="0">
                <a:pos x="44" y="301"/>
              </a:cxn>
              <a:cxn ang="0">
                <a:pos x="155" y="301"/>
              </a:cxn>
              <a:cxn ang="0">
                <a:pos x="233" y="225"/>
              </a:cxn>
              <a:cxn ang="0">
                <a:pos x="233" y="45"/>
              </a:cxn>
              <a:cxn ang="0">
                <a:pos x="245" y="45"/>
              </a:cxn>
              <a:cxn ang="0">
                <a:pos x="245" y="315"/>
              </a:cxn>
            </a:cxnLst>
            <a:rect l="0" t="0" r="r" b="b"/>
            <a:pathLst>
              <a:path w="262" h="330">
                <a:moveTo>
                  <a:pt x="187" y="135"/>
                </a:moveTo>
                <a:lnTo>
                  <a:pt x="44" y="135"/>
                </a:lnTo>
                <a:lnTo>
                  <a:pt x="44" y="156"/>
                </a:lnTo>
                <a:lnTo>
                  <a:pt x="187" y="156"/>
                </a:lnTo>
                <a:lnTo>
                  <a:pt x="187" y="135"/>
                </a:lnTo>
                <a:close/>
                <a:moveTo>
                  <a:pt x="187" y="95"/>
                </a:moveTo>
                <a:lnTo>
                  <a:pt x="44" y="95"/>
                </a:lnTo>
                <a:lnTo>
                  <a:pt x="44" y="115"/>
                </a:lnTo>
                <a:lnTo>
                  <a:pt x="187" y="115"/>
                </a:lnTo>
                <a:lnTo>
                  <a:pt x="187" y="95"/>
                </a:lnTo>
                <a:close/>
                <a:moveTo>
                  <a:pt x="187" y="54"/>
                </a:moveTo>
                <a:lnTo>
                  <a:pt x="44" y="54"/>
                </a:lnTo>
                <a:lnTo>
                  <a:pt x="44" y="75"/>
                </a:lnTo>
                <a:lnTo>
                  <a:pt x="187" y="75"/>
                </a:lnTo>
                <a:lnTo>
                  <a:pt x="187" y="54"/>
                </a:lnTo>
                <a:close/>
                <a:moveTo>
                  <a:pt x="44" y="196"/>
                </a:moveTo>
                <a:lnTo>
                  <a:pt x="116" y="196"/>
                </a:lnTo>
                <a:lnTo>
                  <a:pt x="116" y="176"/>
                </a:lnTo>
                <a:lnTo>
                  <a:pt x="44" y="176"/>
                </a:lnTo>
                <a:lnTo>
                  <a:pt x="44" y="196"/>
                </a:lnTo>
                <a:close/>
                <a:moveTo>
                  <a:pt x="233" y="29"/>
                </a:moveTo>
                <a:lnTo>
                  <a:pt x="233" y="0"/>
                </a:lnTo>
                <a:lnTo>
                  <a:pt x="0" y="0"/>
                </a:lnTo>
                <a:lnTo>
                  <a:pt x="0" y="301"/>
                </a:lnTo>
                <a:lnTo>
                  <a:pt x="29" y="301"/>
                </a:lnTo>
                <a:lnTo>
                  <a:pt x="29" y="330"/>
                </a:lnTo>
                <a:lnTo>
                  <a:pt x="262" y="330"/>
                </a:lnTo>
                <a:lnTo>
                  <a:pt x="262" y="29"/>
                </a:lnTo>
                <a:lnTo>
                  <a:pt x="233" y="29"/>
                </a:lnTo>
                <a:close/>
                <a:moveTo>
                  <a:pt x="15" y="286"/>
                </a:moveTo>
                <a:lnTo>
                  <a:pt x="15" y="16"/>
                </a:lnTo>
                <a:lnTo>
                  <a:pt x="216" y="16"/>
                </a:lnTo>
                <a:lnTo>
                  <a:pt x="216" y="216"/>
                </a:lnTo>
                <a:lnTo>
                  <a:pt x="148" y="216"/>
                </a:lnTo>
                <a:lnTo>
                  <a:pt x="148" y="286"/>
                </a:lnTo>
                <a:lnTo>
                  <a:pt x="15" y="286"/>
                </a:lnTo>
                <a:close/>
                <a:moveTo>
                  <a:pt x="245" y="315"/>
                </a:moveTo>
                <a:lnTo>
                  <a:pt x="44" y="315"/>
                </a:lnTo>
                <a:lnTo>
                  <a:pt x="44" y="301"/>
                </a:lnTo>
                <a:lnTo>
                  <a:pt x="155" y="301"/>
                </a:lnTo>
                <a:lnTo>
                  <a:pt x="233" y="225"/>
                </a:lnTo>
                <a:lnTo>
                  <a:pt x="233" y="45"/>
                </a:lnTo>
                <a:lnTo>
                  <a:pt x="245" y="45"/>
                </a:lnTo>
                <a:lnTo>
                  <a:pt x="245" y="315"/>
                </a:lnTo>
                <a:close/>
              </a:path>
            </a:pathLst>
          </a:custGeom>
          <a:solidFill>
            <a:srgbClr val="47547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>
              <a:latin typeface="Century Gothic" panose="020B0502020202020204" pitchFamily="34" charset="0"/>
              <a:sym typeface="Century Gothic" panose="020B0502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90167" y="1889432"/>
            <a:ext cx="764390" cy="729169"/>
            <a:chOff x="4677858" y="2649672"/>
            <a:chExt cx="809336" cy="809336"/>
          </a:xfrm>
          <a:solidFill>
            <a:srgbClr val="475471"/>
          </a:solidFill>
        </p:grpSpPr>
        <p:sp>
          <p:nvSpPr>
            <p:cNvPr id="38" name="椭圆 37"/>
            <p:cNvSpPr/>
            <p:nvPr/>
          </p:nvSpPr>
          <p:spPr>
            <a:xfrm>
              <a:off x="4677858" y="2649672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4719132" y="2696247"/>
              <a:ext cx="726788" cy="726784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1</a:t>
              </a:r>
              <a:endParaRPr lang="zh-CN" altLang="en-US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44" name="TextBox 16">
            <a:extLst>
              <a:ext uri="{FF2B5EF4-FFF2-40B4-BE49-F238E27FC236}">
                <a16:creationId xmlns:a16="http://schemas.microsoft.com/office/drawing/2014/main" id="{3A30B3BA-C290-5281-06B3-332753387B09}"/>
              </a:ext>
            </a:extLst>
          </p:cNvPr>
          <p:cNvSpPr txBox="1"/>
          <p:nvPr/>
        </p:nvSpPr>
        <p:spPr>
          <a:xfrm>
            <a:off x="330705" y="3377448"/>
            <a:ext cx="1424909" cy="379030"/>
          </a:xfrm>
          <a:prstGeom prst="rect">
            <a:avLst/>
          </a:prstGeom>
          <a:noFill/>
        </p:spPr>
        <p:txBody>
          <a:bodyPr wrap="none" lIns="70564" tIns="35282" rIns="70564" bIns="35282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遍历语法树</a:t>
            </a:r>
          </a:p>
        </p:txBody>
      </p:sp>
      <p:sp>
        <p:nvSpPr>
          <p:cNvPr id="48" name="TextBox 20">
            <a:extLst>
              <a:ext uri="{FF2B5EF4-FFF2-40B4-BE49-F238E27FC236}">
                <a16:creationId xmlns:a16="http://schemas.microsoft.com/office/drawing/2014/main" id="{18205B29-1E40-E9F3-4F4B-2B475900BDF7}"/>
              </a:ext>
            </a:extLst>
          </p:cNvPr>
          <p:cNvSpPr txBox="1"/>
          <p:nvPr/>
        </p:nvSpPr>
        <p:spPr>
          <a:xfrm>
            <a:off x="2555011" y="3381593"/>
            <a:ext cx="1758333" cy="625251"/>
          </a:xfrm>
          <a:prstGeom prst="rect">
            <a:avLst/>
          </a:prstGeom>
          <a:noFill/>
        </p:spPr>
        <p:txBody>
          <a:bodyPr wrap="none" lIns="70564" tIns="35282" rIns="70564" bIns="35282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  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分析内部节点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非终结符产生式</a:t>
            </a:r>
          </a:p>
        </p:txBody>
      </p:sp>
      <p:sp>
        <p:nvSpPr>
          <p:cNvPr id="3" name="椭圆 1">
            <a:extLst>
              <a:ext uri="{FF2B5EF4-FFF2-40B4-BE49-F238E27FC236}">
                <a16:creationId xmlns:a16="http://schemas.microsoft.com/office/drawing/2014/main" id="{B0FB2C5A-BC0C-2FBA-0FB6-CF8426AA6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713" y="377567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" name="TextBox 32">
            <a:extLst>
              <a:ext uri="{FF2B5EF4-FFF2-40B4-BE49-F238E27FC236}">
                <a16:creationId xmlns:a16="http://schemas.microsoft.com/office/drawing/2014/main" id="{30785EAE-B413-2E34-17D8-17527CF09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714" y="41914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02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23933AE-4298-7F30-5FA8-F72C751F59C6}"/>
              </a:ext>
            </a:extLst>
          </p:cNvPr>
          <p:cNvGrpSpPr/>
          <p:nvPr/>
        </p:nvGrpSpPr>
        <p:grpSpPr>
          <a:xfrm>
            <a:off x="7789443" y="1885975"/>
            <a:ext cx="764390" cy="7772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0" name="同心圆 18">
              <a:extLst>
                <a:ext uri="{FF2B5EF4-FFF2-40B4-BE49-F238E27FC236}">
                  <a16:creationId xmlns:a16="http://schemas.microsoft.com/office/drawing/2014/main" id="{3588AC2D-253C-FA42-8B4E-09CEEDE4AD2A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63285FD4-0D7E-AF2A-B0C2-81545B09FF12}"/>
                </a:ext>
              </a:extLst>
            </p:cNvPr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kern="0" dirty="0"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4</a:t>
              </a: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32" name="Freeform 50">
            <a:extLst>
              <a:ext uri="{FF2B5EF4-FFF2-40B4-BE49-F238E27FC236}">
                <a16:creationId xmlns:a16="http://schemas.microsoft.com/office/drawing/2014/main" id="{630FE0B2-0846-D48B-CE45-E7FC63B91A80}"/>
              </a:ext>
            </a:extLst>
          </p:cNvPr>
          <p:cNvSpPr>
            <a:spLocks noEditPoints="1"/>
          </p:cNvSpPr>
          <p:nvPr/>
        </p:nvSpPr>
        <p:spPr bwMode="auto">
          <a:xfrm>
            <a:off x="5716737" y="2915273"/>
            <a:ext cx="261823" cy="329775"/>
          </a:xfrm>
          <a:custGeom>
            <a:avLst/>
            <a:gdLst/>
            <a:ahLst/>
            <a:cxnLst>
              <a:cxn ang="0">
                <a:pos x="187" y="135"/>
              </a:cxn>
              <a:cxn ang="0">
                <a:pos x="44" y="135"/>
              </a:cxn>
              <a:cxn ang="0">
                <a:pos x="44" y="156"/>
              </a:cxn>
              <a:cxn ang="0">
                <a:pos x="187" y="156"/>
              </a:cxn>
              <a:cxn ang="0">
                <a:pos x="187" y="135"/>
              </a:cxn>
              <a:cxn ang="0">
                <a:pos x="187" y="95"/>
              </a:cxn>
              <a:cxn ang="0">
                <a:pos x="44" y="95"/>
              </a:cxn>
              <a:cxn ang="0">
                <a:pos x="44" y="115"/>
              </a:cxn>
              <a:cxn ang="0">
                <a:pos x="187" y="115"/>
              </a:cxn>
              <a:cxn ang="0">
                <a:pos x="187" y="95"/>
              </a:cxn>
              <a:cxn ang="0">
                <a:pos x="187" y="54"/>
              </a:cxn>
              <a:cxn ang="0">
                <a:pos x="44" y="54"/>
              </a:cxn>
              <a:cxn ang="0">
                <a:pos x="44" y="75"/>
              </a:cxn>
              <a:cxn ang="0">
                <a:pos x="187" y="75"/>
              </a:cxn>
              <a:cxn ang="0">
                <a:pos x="187" y="54"/>
              </a:cxn>
              <a:cxn ang="0">
                <a:pos x="44" y="196"/>
              </a:cxn>
              <a:cxn ang="0">
                <a:pos x="116" y="196"/>
              </a:cxn>
              <a:cxn ang="0">
                <a:pos x="116" y="176"/>
              </a:cxn>
              <a:cxn ang="0">
                <a:pos x="44" y="176"/>
              </a:cxn>
              <a:cxn ang="0">
                <a:pos x="44" y="196"/>
              </a:cxn>
              <a:cxn ang="0">
                <a:pos x="233" y="29"/>
              </a:cxn>
              <a:cxn ang="0">
                <a:pos x="233" y="0"/>
              </a:cxn>
              <a:cxn ang="0">
                <a:pos x="0" y="0"/>
              </a:cxn>
              <a:cxn ang="0">
                <a:pos x="0" y="301"/>
              </a:cxn>
              <a:cxn ang="0">
                <a:pos x="29" y="301"/>
              </a:cxn>
              <a:cxn ang="0">
                <a:pos x="29" y="330"/>
              </a:cxn>
              <a:cxn ang="0">
                <a:pos x="262" y="330"/>
              </a:cxn>
              <a:cxn ang="0">
                <a:pos x="262" y="29"/>
              </a:cxn>
              <a:cxn ang="0">
                <a:pos x="233" y="29"/>
              </a:cxn>
              <a:cxn ang="0">
                <a:pos x="15" y="286"/>
              </a:cxn>
              <a:cxn ang="0">
                <a:pos x="15" y="16"/>
              </a:cxn>
              <a:cxn ang="0">
                <a:pos x="216" y="16"/>
              </a:cxn>
              <a:cxn ang="0">
                <a:pos x="216" y="216"/>
              </a:cxn>
              <a:cxn ang="0">
                <a:pos x="148" y="216"/>
              </a:cxn>
              <a:cxn ang="0">
                <a:pos x="148" y="286"/>
              </a:cxn>
              <a:cxn ang="0">
                <a:pos x="15" y="286"/>
              </a:cxn>
              <a:cxn ang="0">
                <a:pos x="245" y="315"/>
              </a:cxn>
              <a:cxn ang="0">
                <a:pos x="44" y="315"/>
              </a:cxn>
              <a:cxn ang="0">
                <a:pos x="44" y="301"/>
              </a:cxn>
              <a:cxn ang="0">
                <a:pos x="155" y="301"/>
              </a:cxn>
              <a:cxn ang="0">
                <a:pos x="233" y="225"/>
              </a:cxn>
              <a:cxn ang="0">
                <a:pos x="233" y="45"/>
              </a:cxn>
              <a:cxn ang="0">
                <a:pos x="245" y="45"/>
              </a:cxn>
              <a:cxn ang="0">
                <a:pos x="245" y="315"/>
              </a:cxn>
            </a:cxnLst>
            <a:rect l="0" t="0" r="r" b="b"/>
            <a:pathLst>
              <a:path w="262" h="330">
                <a:moveTo>
                  <a:pt x="187" y="135"/>
                </a:moveTo>
                <a:lnTo>
                  <a:pt x="44" y="135"/>
                </a:lnTo>
                <a:lnTo>
                  <a:pt x="44" y="156"/>
                </a:lnTo>
                <a:lnTo>
                  <a:pt x="187" y="156"/>
                </a:lnTo>
                <a:lnTo>
                  <a:pt x="187" y="135"/>
                </a:lnTo>
                <a:close/>
                <a:moveTo>
                  <a:pt x="187" y="95"/>
                </a:moveTo>
                <a:lnTo>
                  <a:pt x="44" y="95"/>
                </a:lnTo>
                <a:lnTo>
                  <a:pt x="44" y="115"/>
                </a:lnTo>
                <a:lnTo>
                  <a:pt x="187" y="115"/>
                </a:lnTo>
                <a:lnTo>
                  <a:pt x="187" y="95"/>
                </a:lnTo>
                <a:close/>
                <a:moveTo>
                  <a:pt x="187" y="54"/>
                </a:moveTo>
                <a:lnTo>
                  <a:pt x="44" y="54"/>
                </a:lnTo>
                <a:lnTo>
                  <a:pt x="44" y="75"/>
                </a:lnTo>
                <a:lnTo>
                  <a:pt x="187" y="75"/>
                </a:lnTo>
                <a:lnTo>
                  <a:pt x="187" y="54"/>
                </a:lnTo>
                <a:close/>
                <a:moveTo>
                  <a:pt x="44" y="196"/>
                </a:moveTo>
                <a:lnTo>
                  <a:pt x="116" y="196"/>
                </a:lnTo>
                <a:lnTo>
                  <a:pt x="116" y="176"/>
                </a:lnTo>
                <a:lnTo>
                  <a:pt x="44" y="176"/>
                </a:lnTo>
                <a:lnTo>
                  <a:pt x="44" y="196"/>
                </a:lnTo>
                <a:close/>
                <a:moveTo>
                  <a:pt x="233" y="29"/>
                </a:moveTo>
                <a:lnTo>
                  <a:pt x="233" y="0"/>
                </a:lnTo>
                <a:lnTo>
                  <a:pt x="0" y="0"/>
                </a:lnTo>
                <a:lnTo>
                  <a:pt x="0" y="301"/>
                </a:lnTo>
                <a:lnTo>
                  <a:pt x="29" y="301"/>
                </a:lnTo>
                <a:lnTo>
                  <a:pt x="29" y="330"/>
                </a:lnTo>
                <a:lnTo>
                  <a:pt x="262" y="330"/>
                </a:lnTo>
                <a:lnTo>
                  <a:pt x="262" y="29"/>
                </a:lnTo>
                <a:lnTo>
                  <a:pt x="233" y="29"/>
                </a:lnTo>
                <a:close/>
                <a:moveTo>
                  <a:pt x="15" y="286"/>
                </a:moveTo>
                <a:lnTo>
                  <a:pt x="15" y="16"/>
                </a:lnTo>
                <a:lnTo>
                  <a:pt x="216" y="16"/>
                </a:lnTo>
                <a:lnTo>
                  <a:pt x="216" y="216"/>
                </a:lnTo>
                <a:lnTo>
                  <a:pt x="148" y="216"/>
                </a:lnTo>
                <a:lnTo>
                  <a:pt x="148" y="286"/>
                </a:lnTo>
                <a:lnTo>
                  <a:pt x="15" y="286"/>
                </a:lnTo>
                <a:close/>
                <a:moveTo>
                  <a:pt x="245" y="315"/>
                </a:moveTo>
                <a:lnTo>
                  <a:pt x="44" y="315"/>
                </a:lnTo>
                <a:lnTo>
                  <a:pt x="44" y="301"/>
                </a:lnTo>
                <a:lnTo>
                  <a:pt x="155" y="301"/>
                </a:lnTo>
                <a:lnTo>
                  <a:pt x="233" y="225"/>
                </a:lnTo>
                <a:lnTo>
                  <a:pt x="233" y="45"/>
                </a:lnTo>
                <a:lnTo>
                  <a:pt x="245" y="45"/>
                </a:lnTo>
                <a:lnTo>
                  <a:pt x="245" y="315"/>
                </a:lnTo>
                <a:close/>
              </a:path>
            </a:pathLst>
          </a:custGeom>
          <a:solidFill>
            <a:srgbClr val="47547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>
              <a:latin typeface="Century Gothic" panose="020B0502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33" name="Freeform 48">
            <a:extLst>
              <a:ext uri="{FF2B5EF4-FFF2-40B4-BE49-F238E27FC236}">
                <a16:creationId xmlns:a16="http://schemas.microsoft.com/office/drawing/2014/main" id="{59304FBF-6153-C725-863D-AF44080D706D}"/>
              </a:ext>
            </a:extLst>
          </p:cNvPr>
          <p:cNvSpPr>
            <a:spLocks noEditPoints="1"/>
          </p:cNvSpPr>
          <p:nvPr/>
        </p:nvSpPr>
        <p:spPr bwMode="auto">
          <a:xfrm>
            <a:off x="8066111" y="2879860"/>
            <a:ext cx="242125" cy="354280"/>
          </a:xfrm>
          <a:custGeom>
            <a:avLst/>
            <a:gdLst/>
            <a:ahLst/>
            <a:cxnLst>
              <a:cxn ang="0">
                <a:pos x="76" y="31"/>
              </a:cxn>
              <a:cxn ang="0">
                <a:pos x="80" y="27"/>
              </a:cxn>
              <a:cxn ang="0">
                <a:pos x="76" y="23"/>
              </a:cxn>
              <a:cxn ang="0">
                <a:pos x="23" y="76"/>
              </a:cxn>
              <a:cxn ang="0">
                <a:pos x="27" y="80"/>
              </a:cxn>
              <a:cxn ang="0">
                <a:pos x="31" y="76"/>
              </a:cxn>
              <a:cxn ang="0">
                <a:pos x="76" y="31"/>
              </a:cxn>
              <a:cxn ang="0">
                <a:pos x="44" y="192"/>
              </a:cxn>
              <a:cxn ang="0">
                <a:pos x="45" y="203"/>
              </a:cxn>
              <a:cxn ang="0">
                <a:pos x="56" y="209"/>
              </a:cxn>
              <a:cxn ang="0">
                <a:pos x="57" y="216"/>
              </a:cxn>
              <a:cxn ang="0">
                <a:pos x="76" y="221"/>
              </a:cxn>
              <a:cxn ang="0">
                <a:pos x="95" y="216"/>
              </a:cxn>
              <a:cxn ang="0">
                <a:pos x="96" y="209"/>
              </a:cxn>
              <a:cxn ang="0">
                <a:pos x="106" y="203"/>
              </a:cxn>
              <a:cxn ang="0">
                <a:pos x="108" y="192"/>
              </a:cxn>
              <a:cxn ang="0">
                <a:pos x="76" y="197"/>
              </a:cxn>
              <a:cxn ang="0">
                <a:pos x="44" y="192"/>
              </a:cxn>
              <a:cxn ang="0">
                <a:pos x="41" y="170"/>
              </a:cxn>
              <a:cxn ang="0">
                <a:pos x="42" y="182"/>
              </a:cxn>
              <a:cxn ang="0">
                <a:pos x="76" y="188"/>
              </a:cxn>
              <a:cxn ang="0">
                <a:pos x="109" y="182"/>
              </a:cxn>
              <a:cxn ang="0">
                <a:pos x="111" y="170"/>
              </a:cxn>
              <a:cxn ang="0">
                <a:pos x="76" y="177"/>
              </a:cxn>
              <a:cxn ang="0">
                <a:pos x="41" y="170"/>
              </a:cxn>
              <a:cxn ang="0">
                <a:pos x="76" y="0"/>
              </a:cxn>
              <a:cxn ang="0">
                <a:pos x="0" y="76"/>
              </a:cxn>
              <a:cxn ang="0">
                <a:pos x="36" y="141"/>
              </a:cxn>
              <a:cxn ang="0">
                <a:pos x="39" y="160"/>
              </a:cxn>
              <a:cxn ang="0">
                <a:pos x="76" y="168"/>
              </a:cxn>
              <a:cxn ang="0">
                <a:pos x="113" y="160"/>
              </a:cxn>
              <a:cxn ang="0">
                <a:pos x="115" y="141"/>
              </a:cxn>
              <a:cxn ang="0">
                <a:pos x="152" y="76"/>
              </a:cxn>
              <a:cxn ang="0">
                <a:pos x="76" y="0"/>
              </a:cxn>
              <a:cxn ang="0">
                <a:pos x="104" y="132"/>
              </a:cxn>
              <a:cxn ang="0">
                <a:pos x="102" y="150"/>
              </a:cxn>
              <a:cxn ang="0">
                <a:pos x="76" y="154"/>
              </a:cxn>
              <a:cxn ang="0">
                <a:pos x="50" y="150"/>
              </a:cxn>
              <a:cxn ang="0">
                <a:pos x="48" y="132"/>
              </a:cxn>
              <a:cxn ang="0">
                <a:pos x="13" y="76"/>
              </a:cxn>
              <a:cxn ang="0">
                <a:pos x="76" y="14"/>
              </a:cxn>
              <a:cxn ang="0">
                <a:pos x="139" y="76"/>
              </a:cxn>
              <a:cxn ang="0">
                <a:pos x="104" y="132"/>
              </a:cxn>
              <a:cxn ang="0">
                <a:pos x="93" y="104"/>
              </a:cxn>
              <a:cxn ang="0">
                <a:pos x="76" y="74"/>
              </a:cxn>
              <a:cxn ang="0">
                <a:pos x="59" y="104"/>
              </a:cxn>
              <a:cxn ang="0">
                <a:pos x="52" y="89"/>
              </a:cxn>
              <a:cxn ang="0">
                <a:pos x="41" y="94"/>
              </a:cxn>
              <a:cxn ang="0">
                <a:pos x="58" y="131"/>
              </a:cxn>
              <a:cxn ang="0">
                <a:pos x="76" y="98"/>
              </a:cxn>
              <a:cxn ang="0">
                <a:pos x="94" y="131"/>
              </a:cxn>
              <a:cxn ang="0">
                <a:pos x="111" y="94"/>
              </a:cxn>
              <a:cxn ang="0">
                <a:pos x="100" y="89"/>
              </a:cxn>
              <a:cxn ang="0">
                <a:pos x="93" y="104"/>
              </a:cxn>
            </a:cxnLst>
            <a:rect l="0" t="0" r="r" b="b"/>
            <a:pathLst>
              <a:path w="152" h="221">
                <a:moveTo>
                  <a:pt x="76" y="31"/>
                </a:moveTo>
                <a:cubicBezTo>
                  <a:pt x="78" y="31"/>
                  <a:pt x="80" y="30"/>
                  <a:pt x="80" y="27"/>
                </a:cubicBezTo>
                <a:cubicBezTo>
                  <a:pt x="80" y="25"/>
                  <a:pt x="78" y="23"/>
                  <a:pt x="76" y="23"/>
                </a:cubicBezTo>
                <a:cubicBezTo>
                  <a:pt x="47" y="23"/>
                  <a:pt x="23" y="47"/>
                  <a:pt x="23" y="76"/>
                </a:cubicBezTo>
                <a:cubicBezTo>
                  <a:pt x="23" y="78"/>
                  <a:pt x="25" y="80"/>
                  <a:pt x="27" y="80"/>
                </a:cubicBezTo>
                <a:cubicBezTo>
                  <a:pt x="29" y="80"/>
                  <a:pt x="31" y="78"/>
                  <a:pt x="31" y="76"/>
                </a:cubicBezTo>
                <a:cubicBezTo>
                  <a:pt x="31" y="52"/>
                  <a:pt x="51" y="31"/>
                  <a:pt x="76" y="31"/>
                </a:cubicBezTo>
                <a:close/>
                <a:moveTo>
                  <a:pt x="44" y="192"/>
                </a:moveTo>
                <a:cubicBezTo>
                  <a:pt x="45" y="203"/>
                  <a:pt x="45" y="203"/>
                  <a:pt x="45" y="203"/>
                </a:cubicBezTo>
                <a:cubicBezTo>
                  <a:pt x="45" y="203"/>
                  <a:pt x="48" y="207"/>
                  <a:pt x="56" y="209"/>
                </a:cubicBezTo>
                <a:cubicBezTo>
                  <a:pt x="57" y="216"/>
                  <a:pt x="57" y="216"/>
                  <a:pt x="57" y="216"/>
                </a:cubicBezTo>
                <a:cubicBezTo>
                  <a:pt x="57" y="216"/>
                  <a:pt x="61" y="221"/>
                  <a:pt x="76" y="221"/>
                </a:cubicBezTo>
                <a:cubicBezTo>
                  <a:pt x="91" y="221"/>
                  <a:pt x="95" y="216"/>
                  <a:pt x="95" y="216"/>
                </a:cubicBezTo>
                <a:cubicBezTo>
                  <a:pt x="96" y="209"/>
                  <a:pt x="96" y="209"/>
                  <a:pt x="96" y="209"/>
                </a:cubicBezTo>
                <a:cubicBezTo>
                  <a:pt x="104" y="207"/>
                  <a:pt x="106" y="203"/>
                  <a:pt x="106" y="203"/>
                </a:cubicBezTo>
                <a:cubicBezTo>
                  <a:pt x="108" y="192"/>
                  <a:pt x="108" y="192"/>
                  <a:pt x="108" y="192"/>
                </a:cubicBezTo>
                <a:cubicBezTo>
                  <a:pt x="98" y="195"/>
                  <a:pt x="87" y="197"/>
                  <a:pt x="76" y="197"/>
                </a:cubicBezTo>
                <a:cubicBezTo>
                  <a:pt x="64" y="197"/>
                  <a:pt x="54" y="195"/>
                  <a:pt x="44" y="192"/>
                </a:cubicBezTo>
                <a:close/>
                <a:moveTo>
                  <a:pt x="41" y="170"/>
                </a:moveTo>
                <a:cubicBezTo>
                  <a:pt x="42" y="182"/>
                  <a:pt x="42" y="182"/>
                  <a:pt x="42" y="182"/>
                </a:cubicBezTo>
                <a:cubicBezTo>
                  <a:pt x="52" y="186"/>
                  <a:pt x="64" y="188"/>
                  <a:pt x="76" y="188"/>
                </a:cubicBezTo>
                <a:cubicBezTo>
                  <a:pt x="88" y="188"/>
                  <a:pt x="99" y="186"/>
                  <a:pt x="109" y="182"/>
                </a:cubicBezTo>
                <a:cubicBezTo>
                  <a:pt x="111" y="170"/>
                  <a:pt x="111" y="170"/>
                  <a:pt x="111" y="170"/>
                </a:cubicBezTo>
                <a:cubicBezTo>
                  <a:pt x="100" y="174"/>
                  <a:pt x="89" y="177"/>
                  <a:pt x="76" y="177"/>
                </a:cubicBezTo>
                <a:cubicBezTo>
                  <a:pt x="63" y="177"/>
                  <a:pt x="51" y="174"/>
                  <a:pt x="41" y="170"/>
                </a:cubicBezTo>
                <a:close/>
                <a:moveTo>
                  <a:pt x="76" y="0"/>
                </a:moveTo>
                <a:cubicBezTo>
                  <a:pt x="34" y="0"/>
                  <a:pt x="0" y="34"/>
                  <a:pt x="0" y="76"/>
                </a:cubicBezTo>
                <a:cubicBezTo>
                  <a:pt x="0" y="104"/>
                  <a:pt x="15" y="128"/>
                  <a:pt x="36" y="141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50" y="165"/>
                  <a:pt x="63" y="168"/>
                  <a:pt x="76" y="168"/>
                </a:cubicBezTo>
                <a:cubicBezTo>
                  <a:pt x="89" y="168"/>
                  <a:pt x="102" y="165"/>
                  <a:pt x="113" y="160"/>
                </a:cubicBezTo>
                <a:cubicBezTo>
                  <a:pt x="115" y="141"/>
                  <a:pt x="115" y="141"/>
                  <a:pt x="115" y="141"/>
                </a:cubicBezTo>
                <a:cubicBezTo>
                  <a:pt x="137" y="128"/>
                  <a:pt x="152" y="10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lose/>
                <a:moveTo>
                  <a:pt x="104" y="132"/>
                </a:moveTo>
                <a:cubicBezTo>
                  <a:pt x="102" y="150"/>
                  <a:pt x="102" y="150"/>
                  <a:pt x="102" y="150"/>
                </a:cubicBezTo>
                <a:cubicBezTo>
                  <a:pt x="102" y="150"/>
                  <a:pt x="95" y="154"/>
                  <a:pt x="76" y="154"/>
                </a:cubicBezTo>
                <a:cubicBezTo>
                  <a:pt x="57" y="154"/>
                  <a:pt x="50" y="150"/>
                  <a:pt x="50" y="150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27" y="122"/>
                  <a:pt x="13" y="101"/>
                  <a:pt x="13" y="76"/>
                </a:cubicBezTo>
                <a:cubicBezTo>
                  <a:pt x="13" y="42"/>
                  <a:pt x="41" y="14"/>
                  <a:pt x="76" y="14"/>
                </a:cubicBezTo>
                <a:cubicBezTo>
                  <a:pt x="110" y="14"/>
                  <a:pt x="139" y="42"/>
                  <a:pt x="139" y="76"/>
                </a:cubicBezTo>
                <a:cubicBezTo>
                  <a:pt x="139" y="101"/>
                  <a:pt x="124" y="122"/>
                  <a:pt x="104" y="132"/>
                </a:cubicBezTo>
                <a:close/>
                <a:moveTo>
                  <a:pt x="93" y="104"/>
                </a:moveTo>
                <a:cubicBezTo>
                  <a:pt x="76" y="74"/>
                  <a:pt x="76" y="74"/>
                  <a:pt x="76" y="74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2" y="89"/>
                  <a:pt x="52" y="89"/>
                  <a:pt x="52" y="89"/>
                </a:cubicBezTo>
                <a:cubicBezTo>
                  <a:pt x="41" y="94"/>
                  <a:pt x="41" y="94"/>
                  <a:pt x="41" y="94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76" y="98"/>
                  <a:pt x="76" y="98"/>
                  <a:pt x="76" y="98"/>
                </a:cubicBezTo>
                <a:cubicBezTo>
                  <a:pt x="94" y="131"/>
                  <a:pt x="94" y="131"/>
                  <a:pt x="94" y="131"/>
                </a:cubicBezTo>
                <a:cubicBezTo>
                  <a:pt x="111" y="94"/>
                  <a:pt x="111" y="94"/>
                  <a:pt x="111" y="94"/>
                </a:cubicBezTo>
                <a:cubicBezTo>
                  <a:pt x="100" y="89"/>
                  <a:pt x="100" y="89"/>
                  <a:pt x="100" y="89"/>
                </a:cubicBezTo>
                <a:lnTo>
                  <a:pt x="93" y="104"/>
                </a:lnTo>
                <a:close/>
              </a:path>
            </a:pathLst>
          </a:custGeom>
          <a:solidFill>
            <a:srgbClr val="47547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>
              <a:latin typeface="Century Gothic" panose="020B0502020202020204" pitchFamily="34" charset="0"/>
              <a:sym typeface="Century Gothic" panose="020B0502020202020204" pitchFamily="34" charset="0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F20CEEEB-9C4B-1248-F0F9-1B95B2A75418}"/>
              </a:ext>
            </a:extLst>
          </p:cNvPr>
          <p:cNvGrpSpPr/>
          <p:nvPr/>
        </p:nvGrpSpPr>
        <p:grpSpPr>
          <a:xfrm>
            <a:off x="5462834" y="1913464"/>
            <a:ext cx="764390" cy="729169"/>
            <a:chOff x="4677858" y="2649672"/>
            <a:chExt cx="809336" cy="809336"/>
          </a:xfrm>
          <a:solidFill>
            <a:srgbClr val="475471"/>
          </a:solidFill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71E68AFE-D36B-3A4E-AB2C-9615E938B3FA}"/>
                </a:ext>
              </a:extLst>
            </p:cNvPr>
            <p:cNvSpPr/>
            <p:nvPr/>
          </p:nvSpPr>
          <p:spPr>
            <a:xfrm>
              <a:off x="4677858" y="2649672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72B8D61-76B3-1D26-1ACA-12CE2D64BF5D}"/>
                </a:ext>
              </a:extLst>
            </p:cNvPr>
            <p:cNvSpPr/>
            <p:nvPr/>
          </p:nvSpPr>
          <p:spPr>
            <a:xfrm>
              <a:off x="4719132" y="2696247"/>
              <a:ext cx="726788" cy="726784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3</a:t>
              </a:r>
              <a:endParaRPr lang="zh-CN" altLang="en-US" dirty="0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54" name="Freeform 50">
            <a:extLst>
              <a:ext uri="{FF2B5EF4-FFF2-40B4-BE49-F238E27FC236}">
                <a16:creationId xmlns:a16="http://schemas.microsoft.com/office/drawing/2014/main" id="{25A3A358-4AE9-3F61-66E0-38922595C300}"/>
              </a:ext>
            </a:extLst>
          </p:cNvPr>
          <p:cNvSpPr>
            <a:spLocks noEditPoints="1"/>
          </p:cNvSpPr>
          <p:nvPr/>
        </p:nvSpPr>
        <p:spPr bwMode="auto">
          <a:xfrm>
            <a:off x="3303267" y="2890623"/>
            <a:ext cx="261823" cy="329775"/>
          </a:xfrm>
          <a:custGeom>
            <a:avLst/>
            <a:gdLst/>
            <a:ahLst/>
            <a:cxnLst>
              <a:cxn ang="0">
                <a:pos x="187" y="135"/>
              </a:cxn>
              <a:cxn ang="0">
                <a:pos x="44" y="135"/>
              </a:cxn>
              <a:cxn ang="0">
                <a:pos x="44" y="156"/>
              </a:cxn>
              <a:cxn ang="0">
                <a:pos x="187" y="156"/>
              </a:cxn>
              <a:cxn ang="0">
                <a:pos x="187" y="135"/>
              </a:cxn>
              <a:cxn ang="0">
                <a:pos x="187" y="95"/>
              </a:cxn>
              <a:cxn ang="0">
                <a:pos x="44" y="95"/>
              </a:cxn>
              <a:cxn ang="0">
                <a:pos x="44" y="115"/>
              </a:cxn>
              <a:cxn ang="0">
                <a:pos x="187" y="115"/>
              </a:cxn>
              <a:cxn ang="0">
                <a:pos x="187" y="95"/>
              </a:cxn>
              <a:cxn ang="0">
                <a:pos x="187" y="54"/>
              </a:cxn>
              <a:cxn ang="0">
                <a:pos x="44" y="54"/>
              </a:cxn>
              <a:cxn ang="0">
                <a:pos x="44" y="75"/>
              </a:cxn>
              <a:cxn ang="0">
                <a:pos x="187" y="75"/>
              </a:cxn>
              <a:cxn ang="0">
                <a:pos x="187" y="54"/>
              </a:cxn>
              <a:cxn ang="0">
                <a:pos x="44" y="196"/>
              </a:cxn>
              <a:cxn ang="0">
                <a:pos x="116" y="196"/>
              </a:cxn>
              <a:cxn ang="0">
                <a:pos x="116" y="176"/>
              </a:cxn>
              <a:cxn ang="0">
                <a:pos x="44" y="176"/>
              </a:cxn>
              <a:cxn ang="0">
                <a:pos x="44" y="196"/>
              </a:cxn>
              <a:cxn ang="0">
                <a:pos x="233" y="29"/>
              </a:cxn>
              <a:cxn ang="0">
                <a:pos x="233" y="0"/>
              </a:cxn>
              <a:cxn ang="0">
                <a:pos x="0" y="0"/>
              </a:cxn>
              <a:cxn ang="0">
                <a:pos x="0" y="301"/>
              </a:cxn>
              <a:cxn ang="0">
                <a:pos x="29" y="301"/>
              </a:cxn>
              <a:cxn ang="0">
                <a:pos x="29" y="330"/>
              </a:cxn>
              <a:cxn ang="0">
                <a:pos x="262" y="330"/>
              </a:cxn>
              <a:cxn ang="0">
                <a:pos x="262" y="29"/>
              </a:cxn>
              <a:cxn ang="0">
                <a:pos x="233" y="29"/>
              </a:cxn>
              <a:cxn ang="0">
                <a:pos x="15" y="286"/>
              </a:cxn>
              <a:cxn ang="0">
                <a:pos x="15" y="16"/>
              </a:cxn>
              <a:cxn ang="0">
                <a:pos x="216" y="16"/>
              </a:cxn>
              <a:cxn ang="0">
                <a:pos x="216" y="216"/>
              </a:cxn>
              <a:cxn ang="0">
                <a:pos x="148" y="216"/>
              </a:cxn>
              <a:cxn ang="0">
                <a:pos x="148" y="286"/>
              </a:cxn>
              <a:cxn ang="0">
                <a:pos x="15" y="286"/>
              </a:cxn>
              <a:cxn ang="0">
                <a:pos x="245" y="315"/>
              </a:cxn>
              <a:cxn ang="0">
                <a:pos x="44" y="315"/>
              </a:cxn>
              <a:cxn ang="0">
                <a:pos x="44" y="301"/>
              </a:cxn>
              <a:cxn ang="0">
                <a:pos x="155" y="301"/>
              </a:cxn>
              <a:cxn ang="0">
                <a:pos x="233" y="225"/>
              </a:cxn>
              <a:cxn ang="0">
                <a:pos x="233" y="45"/>
              </a:cxn>
              <a:cxn ang="0">
                <a:pos x="245" y="45"/>
              </a:cxn>
              <a:cxn ang="0">
                <a:pos x="245" y="315"/>
              </a:cxn>
            </a:cxnLst>
            <a:rect l="0" t="0" r="r" b="b"/>
            <a:pathLst>
              <a:path w="262" h="330">
                <a:moveTo>
                  <a:pt x="187" y="135"/>
                </a:moveTo>
                <a:lnTo>
                  <a:pt x="44" y="135"/>
                </a:lnTo>
                <a:lnTo>
                  <a:pt x="44" y="156"/>
                </a:lnTo>
                <a:lnTo>
                  <a:pt x="187" y="156"/>
                </a:lnTo>
                <a:lnTo>
                  <a:pt x="187" y="135"/>
                </a:lnTo>
                <a:close/>
                <a:moveTo>
                  <a:pt x="187" y="95"/>
                </a:moveTo>
                <a:lnTo>
                  <a:pt x="44" y="95"/>
                </a:lnTo>
                <a:lnTo>
                  <a:pt x="44" y="115"/>
                </a:lnTo>
                <a:lnTo>
                  <a:pt x="187" y="115"/>
                </a:lnTo>
                <a:lnTo>
                  <a:pt x="187" y="95"/>
                </a:lnTo>
                <a:close/>
                <a:moveTo>
                  <a:pt x="187" y="54"/>
                </a:moveTo>
                <a:lnTo>
                  <a:pt x="44" y="54"/>
                </a:lnTo>
                <a:lnTo>
                  <a:pt x="44" y="75"/>
                </a:lnTo>
                <a:lnTo>
                  <a:pt x="187" y="75"/>
                </a:lnTo>
                <a:lnTo>
                  <a:pt x="187" y="54"/>
                </a:lnTo>
                <a:close/>
                <a:moveTo>
                  <a:pt x="44" y="196"/>
                </a:moveTo>
                <a:lnTo>
                  <a:pt x="116" y="196"/>
                </a:lnTo>
                <a:lnTo>
                  <a:pt x="116" y="176"/>
                </a:lnTo>
                <a:lnTo>
                  <a:pt x="44" y="176"/>
                </a:lnTo>
                <a:lnTo>
                  <a:pt x="44" y="196"/>
                </a:lnTo>
                <a:close/>
                <a:moveTo>
                  <a:pt x="233" y="29"/>
                </a:moveTo>
                <a:lnTo>
                  <a:pt x="233" y="0"/>
                </a:lnTo>
                <a:lnTo>
                  <a:pt x="0" y="0"/>
                </a:lnTo>
                <a:lnTo>
                  <a:pt x="0" y="301"/>
                </a:lnTo>
                <a:lnTo>
                  <a:pt x="29" y="301"/>
                </a:lnTo>
                <a:lnTo>
                  <a:pt x="29" y="330"/>
                </a:lnTo>
                <a:lnTo>
                  <a:pt x="262" y="330"/>
                </a:lnTo>
                <a:lnTo>
                  <a:pt x="262" y="29"/>
                </a:lnTo>
                <a:lnTo>
                  <a:pt x="233" y="29"/>
                </a:lnTo>
                <a:close/>
                <a:moveTo>
                  <a:pt x="15" y="286"/>
                </a:moveTo>
                <a:lnTo>
                  <a:pt x="15" y="16"/>
                </a:lnTo>
                <a:lnTo>
                  <a:pt x="216" y="16"/>
                </a:lnTo>
                <a:lnTo>
                  <a:pt x="216" y="216"/>
                </a:lnTo>
                <a:lnTo>
                  <a:pt x="148" y="216"/>
                </a:lnTo>
                <a:lnTo>
                  <a:pt x="148" y="286"/>
                </a:lnTo>
                <a:lnTo>
                  <a:pt x="15" y="286"/>
                </a:lnTo>
                <a:close/>
                <a:moveTo>
                  <a:pt x="245" y="315"/>
                </a:moveTo>
                <a:lnTo>
                  <a:pt x="44" y="315"/>
                </a:lnTo>
                <a:lnTo>
                  <a:pt x="44" y="301"/>
                </a:lnTo>
                <a:lnTo>
                  <a:pt x="155" y="301"/>
                </a:lnTo>
                <a:lnTo>
                  <a:pt x="233" y="225"/>
                </a:lnTo>
                <a:lnTo>
                  <a:pt x="233" y="45"/>
                </a:lnTo>
                <a:lnTo>
                  <a:pt x="245" y="45"/>
                </a:lnTo>
                <a:lnTo>
                  <a:pt x="245" y="315"/>
                </a:lnTo>
                <a:close/>
              </a:path>
            </a:pathLst>
          </a:custGeom>
          <a:solidFill>
            <a:srgbClr val="47547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>
              <a:latin typeface="Century Gothic" panose="020B0502020202020204" pitchFamily="34" charset="0"/>
              <a:sym typeface="Century Gothic" panose="020B0502020202020204" pitchFamily="34" charset="0"/>
            </a:endParaRPr>
          </a:p>
        </p:txBody>
      </p:sp>
      <p:sp>
        <p:nvSpPr>
          <p:cNvPr id="56" name="TextBox 20">
            <a:extLst>
              <a:ext uri="{FF2B5EF4-FFF2-40B4-BE49-F238E27FC236}">
                <a16:creationId xmlns:a16="http://schemas.microsoft.com/office/drawing/2014/main" id="{EECFA368-0AA8-9962-6256-C7B7DC8E2536}"/>
              </a:ext>
            </a:extLst>
          </p:cNvPr>
          <p:cNvSpPr txBox="1"/>
          <p:nvPr/>
        </p:nvSpPr>
        <p:spPr>
          <a:xfrm>
            <a:off x="7327737" y="3407925"/>
            <a:ext cx="1681389" cy="686806"/>
          </a:xfrm>
          <a:prstGeom prst="rect">
            <a:avLst/>
          </a:prstGeom>
          <a:noFill/>
        </p:spPr>
        <p:txBody>
          <a:bodyPr wrap="none" lIns="70564" tIns="35282" rIns="70564" bIns="35282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 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补充缩进、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头尾函数定义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57" name="TextBox 20">
            <a:extLst>
              <a:ext uri="{FF2B5EF4-FFF2-40B4-BE49-F238E27FC236}">
                <a16:creationId xmlns:a16="http://schemas.microsoft.com/office/drawing/2014/main" id="{E8184FBE-79C4-6F88-0134-26C9A831CDB9}"/>
              </a:ext>
            </a:extLst>
          </p:cNvPr>
          <p:cNvSpPr txBox="1"/>
          <p:nvPr/>
        </p:nvSpPr>
        <p:spPr>
          <a:xfrm>
            <a:off x="5185012" y="3388757"/>
            <a:ext cx="1587096" cy="625251"/>
          </a:xfrm>
          <a:prstGeom prst="rect">
            <a:avLst/>
          </a:prstGeom>
          <a:noFill/>
        </p:spPr>
        <p:txBody>
          <a:bodyPr wrap="square" lIns="70564" tIns="35282" rIns="70564" bIns="35282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 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调用函数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生成结点语句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 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58" name="TextBox 16">
            <a:extLst>
              <a:ext uri="{FF2B5EF4-FFF2-40B4-BE49-F238E27FC236}">
                <a16:creationId xmlns:a16="http://schemas.microsoft.com/office/drawing/2014/main" id="{72E3B4A2-2676-DA42-7F0A-B517DF2B9C7C}"/>
              </a:ext>
            </a:extLst>
          </p:cNvPr>
          <p:cNvSpPr txBox="1"/>
          <p:nvPr/>
        </p:nvSpPr>
        <p:spPr>
          <a:xfrm>
            <a:off x="1371240" y="1662394"/>
            <a:ext cx="1568668" cy="502140"/>
          </a:xfrm>
          <a:prstGeom prst="rect">
            <a:avLst/>
          </a:prstGeom>
          <a:noFill/>
        </p:spPr>
        <p:txBody>
          <a:bodyPr wrap="square" lIns="70564" tIns="35282" rIns="70564" bIns="35282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   递归调用函数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  <a:p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generate_code()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2CE1ABB6-3140-4635-284B-585E7227B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5480" y="352325"/>
            <a:ext cx="378565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语义处理和代码生成</a:t>
            </a:r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8024E0EA-63F3-6514-309E-C69474A5807D}"/>
              </a:ext>
            </a:extLst>
          </p:cNvPr>
          <p:cNvSpPr txBox="1"/>
          <p:nvPr/>
        </p:nvSpPr>
        <p:spPr>
          <a:xfrm>
            <a:off x="3710051" y="1659703"/>
            <a:ext cx="2134978" cy="502140"/>
          </a:xfrm>
          <a:prstGeom prst="rect">
            <a:avLst/>
          </a:prstGeom>
          <a:noFill/>
        </p:spPr>
        <p:txBody>
          <a:bodyPr wrap="square" lIns="70564" tIns="35282" rIns="70564" bIns="35282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针对每个非终结符调用</a:t>
            </a:r>
            <a:r>
              <a:rPr lang="en-US" altLang="zh-CN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generate_xxxexpr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()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069A9CCB-25B5-1174-85FF-782FC276FB4D}"/>
              </a:ext>
            </a:extLst>
          </p:cNvPr>
          <p:cNvSpPr txBox="1"/>
          <p:nvPr/>
        </p:nvSpPr>
        <p:spPr>
          <a:xfrm>
            <a:off x="6183985" y="1670546"/>
            <a:ext cx="1568668" cy="502140"/>
          </a:xfrm>
          <a:prstGeom prst="rect">
            <a:avLst/>
          </a:prstGeom>
          <a:noFill/>
        </p:spPr>
        <p:txBody>
          <a:bodyPr wrap="square" lIns="70564" tIns="35282" rIns="70564" bIns="35282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自定义函数声明和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python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代码块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Line 16"/>
          <p:cNvSpPr>
            <a:spLocks noChangeShapeType="1"/>
          </p:cNvSpPr>
          <p:nvPr/>
        </p:nvSpPr>
        <p:spPr bwMode="auto">
          <a:xfrm flipH="1">
            <a:off x="2156311" y="-133931"/>
            <a:ext cx="3035835" cy="5247500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 flipH="1" flipV="1">
            <a:off x="799495" y="-1"/>
            <a:ext cx="4653718" cy="5136222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-619850" y="1863923"/>
            <a:ext cx="10232410" cy="2745281"/>
          </a:xfrm>
          <a:prstGeom prst="line">
            <a:avLst/>
          </a:prstGeom>
          <a:noFill/>
          <a:ln w="7938" cap="flat">
            <a:solidFill>
              <a:srgbClr val="47547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157" tIns="34078" rIns="68157" bIns="34078" numCol="1" anchor="t" anchorCtr="0" compatLnSpc="1"/>
          <a:lstStyle/>
          <a:p>
            <a:endParaRPr lang="zh-CN" altLang="en-US" sz="1005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Freeform 5"/>
          <p:cNvSpPr/>
          <p:nvPr/>
        </p:nvSpPr>
        <p:spPr bwMode="auto">
          <a:xfrm rot="16200000" flipV="1">
            <a:off x="1271875" y="-660314"/>
            <a:ext cx="4132444" cy="5453074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1490">
              <a:solidFill>
                <a:srgbClr val="00183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1947899" y="1101093"/>
            <a:ext cx="3223959" cy="78053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4470" b="1" i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PART THREE</a:t>
            </a:r>
            <a:endParaRPr lang="zh-CN" altLang="en-US" sz="4470" b="1" i="1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8" name="TextBox 76"/>
          <p:cNvSpPr txBox="1"/>
          <p:nvPr/>
        </p:nvSpPr>
        <p:spPr>
          <a:xfrm>
            <a:off x="4499992" y="2785728"/>
            <a:ext cx="436844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3.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实现功能和效果展示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9" grpId="0" animBg="1"/>
          <p:bldP spid="20" grpId="0" animBg="1"/>
          <p:bldP spid="10" grpId="0" animBg="1"/>
          <p:bldP spid="26" grpId="0"/>
          <p:bldP spid="28" grpId="0" bldLvl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">
            <a:extLst>
              <a:ext uri="{FF2B5EF4-FFF2-40B4-BE49-F238E27FC236}">
                <a16:creationId xmlns:a16="http://schemas.microsoft.com/office/drawing/2014/main" id="{B0FB2C5A-BC0C-2FBA-0FB6-CF8426AA6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713" y="377567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" name="TextBox 32">
            <a:extLst>
              <a:ext uri="{FF2B5EF4-FFF2-40B4-BE49-F238E27FC236}">
                <a16:creationId xmlns:a16="http://schemas.microsoft.com/office/drawing/2014/main" id="{30785EAE-B413-2E34-17D8-17527CF09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714" y="41914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03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2CE1ABB6-3140-4635-284B-585E7227B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5480" y="352325"/>
            <a:ext cx="378565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实现功能和效果展示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54A742-76FB-26F9-B95A-DCB1CB97A226}"/>
              </a:ext>
            </a:extLst>
          </p:cNvPr>
          <p:cNvSpPr txBox="1"/>
          <p:nvPr/>
        </p:nvSpPr>
        <p:spPr>
          <a:xfrm>
            <a:off x="251520" y="1130796"/>
            <a:ext cx="878497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实现功能</a:t>
            </a:r>
            <a:r>
              <a:rPr lang="zh-CN" altLang="en-US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</a:t>
            </a: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指令：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编译器可以识别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c++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头文件包含语句，并且将常用的标准库头文件转换为对应的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标准库模块（例如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cmath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头文件转换为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math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模块），便于编译使用相对应的函数。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函数调用语句：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编译器可以识别出函数调用语句。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变量的定义：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编译器识别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c++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中变量的声明和定义语句，并转换为对应的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代码。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逻辑和运算表达式：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编译器支持布尔逻辑表达式和运算表达式生成。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标准输入输出流语句：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编译器支持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cin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cout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语句的实现（通过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内置函数）。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一维动态数组：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编译器可以识别一维整型动态数组的声明定义。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for</a:t>
            </a: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循环：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编译器支持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for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循环的编译运行。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if-else</a:t>
            </a: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分支：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编译器可以实现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if-else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语句。</a:t>
            </a:r>
          </a:p>
          <a:p>
            <a:pPr marL="342900" lvl="0" indent="-342900">
              <a:buFont typeface="+mj-lt"/>
              <a:buAutoNum type="arabicPeriod"/>
            </a:pP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代码缩进：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编译器可以根据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c++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代码的结构生成语法正确的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代码块缩进格式。</a:t>
            </a:r>
          </a:p>
        </p:txBody>
      </p:sp>
    </p:spTree>
    <p:extLst>
      <p:ext uri="{BB962C8B-B14F-4D97-AF65-F5344CB8AC3E}">
        <p14:creationId xmlns:p14="http://schemas.microsoft.com/office/powerpoint/2010/main" val="411901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">
            <a:extLst>
              <a:ext uri="{FF2B5EF4-FFF2-40B4-BE49-F238E27FC236}">
                <a16:creationId xmlns:a16="http://schemas.microsoft.com/office/drawing/2014/main" id="{B0FB2C5A-BC0C-2FBA-0FB6-CF8426AA6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713" y="377567"/>
            <a:ext cx="542504" cy="542504"/>
          </a:xfrm>
          <a:prstGeom prst="roundRect">
            <a:avLst/>
          </a:prstGeom>
          <a:solidFill>
            <a:srgbClr val="47547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149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" name="TextBox 32">
            <a:extLst>
              <a:ext uri="{FF2B5EF4-FFF2-40B4-BE49-F238E27FC236}">
                <a16:creationId xmlns:a16="http://schemas.microsoft.com/office/drawing/2014/main" id="{30785EAE-B413-2E34-17D8-17527CF09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714" y="419140"/>
            <a:ext cx="524503" cy="45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385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03</a:t>
            </a:r>
            <a:endParaRPr lang="zh-CN" altLang="en-US" sz="2385" dirty="0">
              <a:solidFill>
                <a:schemeClr val="bg1">
                  <a:lumMod val="9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2CE1ABB6-3140-4635-284B-585E7227B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5480" y="352325"/>
            <a:ext cx="3785652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实现功能和效果展示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54A742-76FB-26F9-B95A-DCB1CB97A226}"/>
              </a:ext>
            </a:extLst>
          </p:cNvPr>
          <p:cNvSpPr txBox="1"/>
          <p:nvPr/>
        </p:nvSpPr>
        <p:spPr>
          <a:xfrm>
            <a:off x="251520" y="1130796"/>
            <a:ext cx="8784976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难点和创新点</a:t>
            </a:r>
            <a:r>
              <a:rPr lang="zh-CN" altLang="en-US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zh-CN" altLang="zh-CN" sz="2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Include</a:t>
            </a: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语句转化：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在生成头文件时，我们找到了一些具有相似作用的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c++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库文件和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库模块：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unistd.h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os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cstdlib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sys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cmath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math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ctime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time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&lt;random&gt;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random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模块，这些常用的支持文件可以产生对应关系，便于实现常用函数的转化和调用。</a:t>
            </a: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US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代码块缩进实现：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依靠代码块缩进解释代码层级逻辑，我们为了实现缩进逻辑，在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generate_code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函数的参数中传入一个整数，用于记录每次递归调用时代码块的层级，并且在每个需要换行的语句前打印制表符，这样就实现了缩进逻辑。</a:t>
            </a:r>
          </a:p>
        </p:txBody>
      </p:sp>
    </p:spTree>
    <p:extLst>
      <p:ext uri="{BB962C8B-B14F-4D97-AF65-F5344CB8AC3E}">
        <p14:creationId xmlns:p14="http://schemas.microsoft.com/office/powerpoint/2010/main" val="115485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幻灯片 1"/>
  <p:tag name="KSO_WPP_MARK_KEY" val="526092fc-b67f-4816-907a-12e8080d9b28"/>
  <p:tag name="COMMONDATA" val="eyJoZGlkIjoiYWM2YWJkYzQwNWViMDkzZDNkM2U2MzE0MTZkZTgyNm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B61B22"/>
      </a:accent1>
      <a:accent2>
        <a:srgbClr val="DBDDDF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思源黑体">
      <a:majorFont>
        <a:latin typeface="Century Gothic"/>
        <a:ea typeface="思源黑体 CN Medium"/>
        <a:cs typeface=""/>
      </a:majorFont>
      <a:minorFont>
        <a:latin typeface="Century Gothic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默认设计模板 1">
    <a:dk1>
      <a:srgbClr val="000000"/>
    </a:dk1>
    <a:lt1>
      <a:srgbClr val="FFFFFF"/>
    </a:lt1>
    <a:dk2>
      <a:srgbClr val="1F497D"/>
    </a:dk2>
    <a:lt2>
      <a:srgbClr val="EEECE1"/>
    </a:lt2>
    <a:accent1>
      <a:srgbClr val="B61B22"/>
    </a:accent1>
    <a:accent2>
      <a:srgbClr val="DBDDDF"/>
    </a:accent2>
    <a:accent3>
      <a:srgbClr val="7F7F7F"/>
    </a:accent3>
    <a:accent4>
      <a:srgbClr val="7F7F7F"/>
    </a:accent4>
    <a:accent5>
      <a:srgbClr val="7F7F7F"/>
    </a:accent5>
    <a:accent6>
      <a:srgbClr val="7F7F7F"/>
    </a:accent6>
    <a:hlink>
      <a:srgbClr val="17365D"/>
    </a:hlink>
    <a:folHlink>
      <a:srgbClr val="548DD4"/>
    </a:folHlink>
  </a:clrScheme>
</a:themeOverride>
</file>

<file path=ppt/theme/themeOverride2.xml><?xml version="1.0" encoding="utf-8"?>
<a:themeOverride xmlns:a="http://schemas.openxmlformats.org/drawingml/2006/main">
  <a:clrScheme name="默认设计模板 1">
    <a:dk1>
      <a:srgbClr val="000000"/>
    </a:dk1>
    <a:lt1>
      <a:srgbClr val="FFFFFF"/>
    </a:lt1>
    <a:dk2>
      <a:srgbClr val="1F497D"/>
    </a:dk2>
    <a:lt2>
      <a:srgbClr val="EEECE1"/>
    </a:lt2>
    <a:accent1>
      <a:srgbClr val="B61B22"/>
    </a:accent1>
    <a:accent2>
      <a:srgbClr val="DBDDDF"/>
    </a:accent2>
    <a:accent3>
      <a:srgbClr val="7F7F7F"/>
    </a:accent3>
    <a:accent4>
      <a:srgbClr val="7F7F7F"/>
    </a:accent4>
    <a:accent5>
      <a:srgbClr val="7F7F7F"/>
    </a:accent5>
    <a:accent6>
      <a:srgbClr val="7F7F7F"/>
    </a:accent6>
    <a:hlink>
      <a:srgbClr val="17365D"/>
    </a:hlink>
    <a:folHlink>
      <a:srgbClr val="548DD4"/>
    </a:folHlink>
  </a:clrScheme>
</a:themeOverride>
</file>

<file path=ppt/theme/themeOverride3.xml><?xml version="1.0" encoding="utf-8"?>
<a:themeOverride xmlns:a="http://schemas.openxmlformats.org/drawingml/2006/main">
  <a:clrScheme name="默认设计模板 1">
    <a:dk1>
      <a:srgbClr val="000000"/>
    </a:dk1>
    <a:lt1>
      <a:srgbClr val="FFFFFF"/>
    </a:lt1>
    <a:dk2>
      <a:srgbClr val="1F497D"/>
    </a:dk2>
    <a:lt2>
      <a:srgbClr val="EEECE1"/>
    </a:lt2>
    <a:accent1>
      <a:srgbClr val="B61B22"/>
    </a:accent1>
    <a:accent2>
      <a:srgbClr val="DBDDDF"/>
    </a:accent2>
    <a:accent3>
      <a:srgbClr val="7F7F7F"/>
    </a:accent3>
    <a:accent4>
      <a:srgbClr val="7F7F7F"/>
    </a:accent4>
    <a:accent5>
      <a:srgbClr val="7F7F7F"/>
    </a:accent5>
    <a:accent6>
      <a:srgbClr val="7F7F7F"/>
    </a:accent6>
    <a:hlink>
      <a:srgbClr val="17365D"/>
    </a:hlink>
    <a:folHlink>
      <a:srgbClr val="548DD4"/>
    </a:folHlink>
  </a:clrScheme>
</a:themeOverride>
</file>

<file path=ppt/theme/themeOverride4.xml><?xml version="1.0" encoding="utf-8"?>
<a:themeOverride xmlns:a="http://schemas.openxmlformats.org/drawingml/2006/main">
  <a:clrScheme name="默认设计模板 1">
    <a:dk1>
      <a:srgbClr val="000000"/>
    </a:dk1>
    <a:lt1>
      <a:srgbClr val="FFFFFF"/>
    </a:lt1>
    <a:dk2>
      <a:srgbClr val="1F497D"/>
    </a:dk2>
    <a:lt2>
      <a:srgbClr val="EEECE1"/>
    </a:lt2>
    <a:accent1>
      <a:srgbClr val="B61B22"/>
    </a:accent1>
    <a:accent2>
      <a:srgbClr val="DBDDDF"/>
    </a:accent2>
    <a:accent3>
      <a:srgbClr val="7F7F7F"/>
    </a:accent3>
    <a:accent4>
      <a:srgbClr val="7F7F7F"/>
    </a:accent4>
    <a:accent5>
      <a:srgbClr val="7F7F7F"/>
    </a:accent5>
    <a:accent6>
      <a:srgbClr val="7F7F7F"/>
    </a:accent6>
    <a:hlink>
      <a:srgbClr val="17365D"/>
    </a:hlink>
    <a:folHlink>
      <a:srgbClr val="548DD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1061</Words>
  <Application>Microsoft Office PowerPoint</Application>
  <PresentationFormat>自定义</PresentationFormat>
  <Paragraphs>84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思源黑体 CN Medium</vt:lpstr>
      <vt:lpstr>Arial</vt:lpstr>
      <vt:lpstr>Calibri</vt:lpstr>
      <vt:lpstr>Century Gothic</vt:lpstr>
      <vt:lpstr>Impact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演示设计工作室</dc:creator>
  <cp:lastModifiedBy>王 展鹏</cp:lastModifiedBy>
  <cp:revision>106</cp:revision>
  <dcterms:created xsi:type="dcterms:W3CDTF">2015-07-19T05:26:00Z</dcterms:created>
  <dcterms:modified xsi:type="dcterms:W3CDTF">2023-01-08T11:09:07Z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1DEFD2106CE349959D68CA5187644642</vt:lpwstr>
  </property>
</Properties>
</file>

<file path=docProps/thumbnail.jpeg>
</file>